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3" r:id="rId3"/>
    <p:sldId id="293" r:id="rId4"/>
    <p:sldId id="295" r:id="rId5"/>
    <p:sldId id="298" r:id="rId6"/>
    <p:sldId id="296" r:id="rId7"/>
    <p:sldId id="297" r:id="rId8"/>
    <p:sldId id="299" r:id="rId9"/>
    <p:sldId id="287" r:id="rId10"/>
    <p:sldId id="267" r:id="rId11"/>
    <p:sldId id="268" r:id="rId12"/>
    <p:sldId id="302" r:id="rId13"/>
    <p:sldId id="303" r:id="rId14"/>
    <p:sldId id="269" r:id="rId15"/>
    <p:sldId id="270" r:id="rId16"/>
    <p:sldId id="279" r:id="rId17"/>
    <p:sldId id="266" r:id="rId18"/>
    <p:sldId id="258" r:id="rId19"/>
    <p:sldId id="280" r:id="rId20"/>
    <p:sldId id="281" r:id="rId21"/>
    <p:sldId id="259" r:id="rId22"/>
    <p:sldId id="260" r:id="rId23"/>
    <p:sldId id="261" r:id="rId24"/>
    <p:sldId id="282" r:id="rId25"/>
    <p:sldId id="277" r:id="rId26"/>
    <p:sldId id="276" r:id="rId27"/>
    <p:sldId id="275" r:id="rId28"/>
    <p:sldId id="278" r:id="rId29"/>
    <p:sldId id="290" r:id="rId30"/>
    <p:sldId id="283" r:id="rId31"/>
    <p:sldId id="263" r:id="rId32"/>
    <p:sldId id="264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24AF9672-3B7D-414F-ADAD-39BEDE4EA5F8}">
          <p14:sldIdLst>
            <p14:sldId id="257"/>
            <p14:sldId id="273"/>
            <p14:sldId id="293"/>
            <p14:sldId id="295"/>
            <p14:sldId id="298"/>
            <p14:sldId id="296"/>
            <p14:sldId id="297"/>
            <p14:sldId id="299"/>
            <p14:sldId id="287"/>
            <p14:sldId id="267"/>
            <p14:sldId id="268"/>
            <p14:sldId id="302"/>
            <p14:sldId id="303"/>
            <p14:sldId id="269"/>
            <p14:sldId id="270"/>
            <p14:sldId id="279"/>
            <p14:sldId id="266"/>
            <p14:sldId id="258"/>
            <p14:sldId id="280"/>
            <p14:sldId id="281"/>
            <p14:sldId id="259"/>
            <p14:sldId id="260"/>
            <p14:sldId id="261"/>
            <p14:sldId id="282"/>
            <p14:sldId id="277"/>
            <p14:sldId id="276"/>
            <p14:sldId id="275"/>
            <p14:sldId id="278"/>
            <p14:sldId id="290"/>
            <p14:sldId id="283"/>
            <p14:sldId id="263"/>
            <p14:sldId id="26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7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CC8CF-0021-47B9-8CA4-B03268C31565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EA97E-46A8-408F-8773-D146D7B618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9966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CC8CF-0021-47B9-8CA4-B03268C31565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EA97E-46A8-408F-8773-D146D7B618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5574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CC8CF-0021-47B9-8CA4-B03268C31565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EA97E-46A8-408F-8773-D146D7B618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820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CC8CF-0021-47B9-8CA4-B03268C31565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EA97E-46A8-408F-8773-D146D7B618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024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CC8CF-0021-47B9-8CA4-B03268C31565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EA97E-46A8-408F-8773-D146D7B618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6328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CC8CF-0021-47B9-8CA4-B03268C31565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EA97E-46A8-408F-8773-D146D7B618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3857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CC8CF-0021-47B9-8CA4-B03268C31565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EA97E-46A8-408F-8773-D146D7B618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5148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CC8CF-0021-47B9-8CA4-B03268C31565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EA97E-46A8-408F-8773-D146D7B618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950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CC8CF-0021-47B9-8CA4-B03268C31565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EA97E-46A8-408F-8773-D146D7B618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67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CC8CF-0021-47B9-8CA4-B03268C31565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EA97E-46A8-408F-8773-D146D7B618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826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CC8CF-0021-47B9-8CA4-B03268C31565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EA97E-46A8-408F-8773-D146D7B618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7089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ECC8CF-0021-47B9-8CA4-B03268C31565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7EA97E-46A8-408F-8773-D146D7B618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4392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25.jpeg"/><Relationship Id="rId7" Type="http://schemas.openxmlformats.org/officeDocument/2006/relationships/image" Target="../media/image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8.jpeg"/><Relationship Id="rId10" Type="http://schemas.openxmlformats.org/officeDocument/2006/relationships/image" Target="../media/image4.png"/><Relationship Id="rId4" Type="http://schemas.openxmlformats.org/officeDocument/2006/relationships/image" Target="../media/image26.jpeg"/><Relationship Id="rId9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23.png"/><Relationship Id="rId7" Type="http://schemas.openxmlformats.org/officeDocument/2006/relationships/image" Target="../media/image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10" Type="http://schemas.openxmlformats.org/officeDocument/2006/relationships/image" Target="../media/image4.png"/><Relationship Id="rId4" Type="http://schemas.openxmlformats.org/officeDocument/2006/relationships/image" Target="../media/image28.jpeg"/><Relationship Id="rId9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3.png"/><Relationship Id="rId7" Type="http://schemas.openxmlformats.org/officeDocument/2006/relationships/image" Target="../media/image3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.jpeg"/><Relationship Id="rId10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23.png"/><Relationship Id="rId7" Type="http://schemas.openxmlformats.org/officeDocument/2006/relationships/image" Target="../media/image37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.jpeg"/><Relationship Id="rId10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10" Type="http://schemas.openxmlformats.org/officeDocument/2006/relationships/image" Target="../media/image4.png"/><Relationship Id="rId4" Type="http://schemas.openxmlformats.org/officeDocument/2006/relationships/image" Target="../media/image41.jpeg"/><Relationship Id="rId9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5.jpeg"/><Relationship Id="rId7" Type="http://schemas.openxmlformats.org/officeDocument/2006/relationships/image" Target="../media/image44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10" Type="http://schemas.openxmlformats.org/officeDocument/2006/relationships/image" Target="../media/image4.png"/><Relationship Id="rId4" Type="http://schemas.openxmlformats.org/officeDocument/2006/relationships/image" Target="../media/image46.jpeg"/><Relationship Id="rId9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4.jpeg"/><Relationship Id="rId7" Type="http://schemas.openxmlformats.org/officeDocument/2006/relationships/image" Target="../media/image50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3.jpeg"/><Relationship Id="rId10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18.jpeg"/><Relationship Id="rId7" Type="http://schemas.openxmlformats.org/officeDocument/2006/relationships/image" Target="../media/image1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55.jpeg"/><Relationship Id="rId10" Type="http://schemas.openxmlformats.org/officeDocument/2006/relationships/image" Target="../media/image4.png"/><Relationship Id="rId4" Type="http://schemas.openxmlformats.org/officeDocument/2006/relationships/image" Target="../media/image54.jpeg"/><Relationship Id="rId9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10" Type="http://schemas.openxmlformats.org/officeDocument/2006/relationships/image" Target="../media/image4.png"/><Relationship Id="rId4" Type="http://schemas.openxmlformats.org/officeDocument/2006/relationships/image" Target="../media/image58.jpeg"/><Relationship Id="rId9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7.jpeg"/><Relationship Id="rId7" Type="http://schemas.openxmlformats.org/officeDocument/2006/relationships/image" Target="../media/image6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11" Type="http://schemas.openxmlformats.org/officeDocument/2006/relationships/image" Target="../media/image4.png"/><Relationship Id="rId5" Type="http://schemas.openxmlformats.org/officeDocument/2006/relationships/image" Target="../media/image3.jpeg"/><Relationship Id="rId10" Type="http://schemas.openxmlformats.org/officeDocument/2006/relationships/image" Target="../media/image66.png"/><Relationship Id="rId4" Type="http://schemas.openxmlformats.org/officeDocument/2006/relationships/image" Target="../media/image1.png"/><Relationship Id="rId9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57.jpeg"/><Relationship Id="rId7" Type="http://schemas.openxmlformats.org/officeDocument/2006/relationships/image" Target="../media/image68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3.jpeg"/><Relationship Id="rId10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image" Target="../media/image7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72.jpeg"/><Relationship Id="rId7" Type="http://schemas.openxmlformats.org/officeDocument/2006/relationships/image" Target="../media/image75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74.jpeg"/><Relationship Id="rId10" Type="http://schemas.openxmlformats.org/officeDocument/2006/relationships/image" Target="../media/image4.png"/><Relationship Id="rId4" Type="http://schemas.openxmlformats.org/officeDocument/2006/relationships/image" Target="../media/image73.jpeg"/><Relationship Id="rId9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77.jpeg"/><Relationship Id="rId7" Type="http://schemas.openxmlformats.org/officeDocument/2006/relationships/image" Target="../media/image75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79.jpeg"/><Relationship Id="rId10" Type="http://schemas.openxmlformats.org/officeDocument/2006/relationships/image" Target="../media/image4.png"/><Relationship Id="rId4" Type="http://schemas.openxmlformats.org/officeDocument/2006/relationships/image" Target="../media/image78.jpeg"/><Relationship Id="rId9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81.jpeg"/><Relationship Id="rId7" Type="http://schemas.openxmlformats.org/officeDocument/2006/relationships/image" Target="../media/image7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83.jpeg"/><Relationship Id="rId10" Type="http://schemas.openxmlformats.org/officeDocument/2006/relationships/image" Target="../media/image4.png"/><Relationship Id="rId4" Type="http://schemas.openxmlformats.org/officeDocument/2006/relationships/image" Target="../media/image82.jpeg"/><Relationship Id="rId9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81.jpeg"/><Relationship Id="rId7" Type="http://schemas.openxmlformats.org/officeDocument/2006/relationships/image" Target="../media/image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83.jpeg"/><Relationship Id="rId10" Type="http://schemas.openxmlformats.org/officeDocument/2006/relationships/image" Target="../media/image4.png"/><Relationship Id="rId4" Type="http://schemas.openxmlformats.org/officeDocument/2006/relationships/image" Target="../media/image82.jpeg"/><Relationship Id="rId9" Type="http://schemas.openxmlformats.org/officeDocument/2006/relationships/image" Target="../media/image8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4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12" Type="http://schemas.openxmlformats.org/officeDocument/2006/relationships/image" Target="../media/image3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1.png"/><Relationship Id="rId5" Type="http://schemas.openxmlformats.org/officeDocument/2006/relationships/image" Target="../media/image87.pn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3.jpeg"/><Relationship Id="rId7" Type="http://schemas.openxmlformats.org/officeDocument/2006/relationships/image" Target="../media/image9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10" Type="http://schemas.openxmlformats.org/officeDocument/2006/relationships/image" Target="../media/image4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jpeg"/><Relationship Id="rId7" Type="http://schemas.openxmlformats.org/officeDocument/2006/relationships/image" Target="../media/image10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10" Type="http://schemas.openxmlformats.org/officeDocument/2006/relationships/image" Target="../media/image4.png"/><Relationship Id="rId4" Type="http://schemas.openxmlformats.org/officeDocument/2006/relationships/image" Target="../media/image99.jpeg"/><Relationship Id="rId9" Type="http://schemas.openxmlformats.org/officeDocument/2006/relationships/image" Target="../media/image8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jpeg"/><Relationship Id="rId7" Type="http://schemas.openxmlformats.org/officeDocument/2006/relationships/image" Target="../media/image10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10" Type="http://schemas.openxmlformats.org/officeDocument/2006/relationships/image" Target="../media/image4.png"/><Relationship Id="rId4" Type="http://schemas.openxmlformats.org/officeDocument/2006/relationships/image" Target="../media/image103.jpeg"/><Relationship Id="rId9" Type="http://schemas.openxmlformats.org/officeDocument/2006/relationships/image" Target="../media/image8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0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3.jpeg"/><Relationship Id="rId7" Type="http://schemas.openxmlformats.org/officeDocument/2006/relationships/image" Target="../media/image1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08.jpeg"/><Relationship Id="rId4" Type="http://schemas.openxmlformats.org/officeDocument/2006/relationships/image" Target="../media/image23.png"/><Relationship Id="rId9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109.png"/><Relationship Id="rId7" Type="http://schemas.openxmlformats.org/officeDocument/2006/relationships/image" Target="../media/image1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jpeg"/><Relationship Id="rId5" Type="http://schemas.openxmlformats.org/officeDocument/2006/relationships/image" Target="../media/image113.jpeg"/><Relationship Id="rId4" Type="http://schemas.openxmlformats.org/officeDocument/2006/relationships/image" Target="../media/image110.png"/><Relationship Id="rId9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10" Type="http://schemas.openxmlformats.org/officeDocument/2006/relationships/image" Target="../media/image4.png"/><Relationship Id="rId4" Type="http://schemas.openxmlformats.org/officeDocument/2006/relationships/image" Target="../media/image20.jpeg"/><Relationship Id="rId9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4226"/>
            <a:ext cx="12192000" cy="6872226"/>
          </a:xfrm>
          <a:prstGeom prst="rect">
            <a:avLst/>
          </a:prstGeom>
        </p:spPr>
      </p:pic>
      <p:pic>
        <p:nvPicPr>
          <p:cNvPr id="18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07" b="9824"/>
          <a:stretch/>
        </p:blipFill>
        <p:spPr bwMode="auto">
          <a:xfrm>
            <a:off x="312571" y="1318161"/>
            <a:ext cx="11334577" cy="525108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mail-m_7115295107800142696gmail-m_-7725400401681213397Рисунок 1" descr="Лого_ДХ_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9578" y="164196"/>
            <a:ext cx="2787570" cy="913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020" y="404881"/>
            <a:ext cx="1889828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0372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562366" y="1219201"/>
            <a:ext cx="4000498" cy="3857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0"/>
              </a:spcBef>
              <a:defRPr/>
            </a:pP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Дверное полотно  рамочной </a:t>
            </a:r>
            <a:r>
              <a:rPr lang="ru-RU" altLang="ru-RU" sz="1400" dirty="0" err="1">
                <a:solidFill>
                  <a:schemeClr val="bg1"/>
                </a:solidFill>
                <a:cs typeface="Arial" panose="020B0604020202020204" pitchFamily="34" charset="0"/>
              </a:rPr>
              <a:t>царговой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 конструкции,  с финишной отделкой </a:t>
            </a:r>
            <a:r>
              <a:rPr lang="ru-RU" altLang="ru-RU" sz="1400" dirty="0" err="1">
                <a:solidFill>
                  <a:schemeClr val="bg1"/>
                </a:solidFill>
                <a:cs typeface="Arial" panose="020B0604020202020204" pitchFamily="34" charset="0"/>
              </a:rPr>
              <a:t>экошпоном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 компании </a:t>
            </a:r>
            <a:r>
              <a:rPr lang="en-US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IMAWELL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(Германия), 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повторяющим текстуру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древесины.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Цвет</a:t>
            </a:r>
            <a:r>
              <a:rPr lang="en-US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: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Капучино, Дуб Белый, Дуб Золотой, </a:t>
            </a:r>
            <a:r>
              <a:rPr lang="ru-RU" altLang="ru-RU" sz="14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Венге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  <a:r>
              <a:rPr lang="en-US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Все конструктивные элементы полотна укутаны </a:t>
            </a:r>
            <a:r>
              <a:rPr lang="ru-RU" altLang="ru-RU" sz="14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экошпоном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 на 360° (нет наклеенной кромки). </a:t>
            </a:r>
            <a:endParaRPr lang="ru-RU" altLang="ru-RU" sz="14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defRPr/>
            </a:pP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Обладает высокой стойкостью  к  механическим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повреждениям, перепадам 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температур и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влажности.</a:t>
            </a:r>
          </a:p>
          <a:p>
            <a:pPr algn="just">
              <a:spcBef>
                <a:spcPct val="0"/>
              </a:spcBef>
              <a:defRPr/>
            </a:pP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Стекло: </a:t>
            </a:r>
            <a:r>
              <a:rPr lang="en-US" altLang="ru-RU" sz="14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Matelux</a:t>
            </a:r>
            <a:r>
              <a:rPr lang="en-US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 (</a:t>
            </a:r>
            <a:r>
              <a:rPr lang="ru-RU" altLang="ru-RU" sz="14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Сатинат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 хим. Травления</a:t>
            </a:r>
            <a:r>
              <a:rPr lang="en-US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)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  <a:b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Толщина 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полотна 40 мм / ширина боковой </a:t>
            </a:r>
            <a:r>
              <a:rPr lang="ru-RU" altLang="ru-RU" sz="1400" dirty="0" err="1">
                <a:solidFill>
                  <a:schemeClr val="bg1"/>
                </a:solidFill>
                <a:cs typeface="Arial" panose="020B0604020202020204" pitchFamily="34" charset="0"/>
              </a:rPr>
              <a:t>царги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115мм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</a:p>
          <a:p>
            <a:pPr algn="just">
              <a:spcBef>
                <a:spcPct val="0"/>
              </a:spcBef>
              <a:defRPr/>
            </a:pP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Продукция 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поставляется без врезки под фурнитуру</a:t>
            </a:r>
            <a:r>
              <a:rPr lang="ru-RU" altLang="ru-RU" sz="1200" dirty="0" smtClean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</a:p>
          <a:p>
            <a:pPr>
              <a:spcBef>
                <a:spcPct val="0"/>
              </a:spcBef>
              <a:defRPr/>
            </a:pP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Комплектуется телескопическим и не телескопическим </a:t>
            </a:r>
            <a:r>
              <a:rPr lang="ru-RU" altLang="ru-RU" sz="14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погонажом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</a:p>
          <a:p>
            <a:pPr algn="just">
              <a:spcBef>
                <a:spcPct val="0"/>
              </a:spcBef>
              <a:defRPr/>
            </a:pPr>
            <a:endParaRPr lang="ru-RU" altLang="ru-RU" sz="12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584863" y="5076497"/>
            <a:ext cx="3875809" cy="16534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endParaRPr lang="ru-RU" altLang="ru-RU" sz="1400" b="1" u="sng" dirty="0" smtClean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</a:pPr>
            <a:endParaRPr lang="en-US" altLang="ru-RU" sz="1400" dirty="0" smtClean="0">
              <a:solidFill>
                <a:schemeClr val="tx1"/>
              </a:solidFill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2" cstate="print"/>
          <a:srcRect b="658"/>
          <a:stretch/>
        </p:blipFill>
        <p:spPr bwMode="auto">
          <a:xfrm>
            <a:off x="5772813" y="1369598"/>
            <a:ext cx="1626556" cy="3543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3" cstate="print"/>
          <a:srcRect b="825"/>
          <a:stretch/>
        </p:blipFill>
        <p:spPr bwMode="auto">
          <a:xfrm>
            <a:off x="2049030" y="1369008"/>
            <a:ext cx="1616388" cy="3531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4" cstate="print"/>
          <a:srcRect b="1353"/>
          <a:stretch/>
        </p:blipFill>
        <p:spPr bwMode="auto">
          <a:xfrm>
            <a:off x="3906379" y="1369008"/>
            <a:ext cx="1616388" cy="3543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Рисунок 25" descr="C:\Users\DIRECTOR\AppData\Local\Microsoft\Windows\Temporary Internet Files\Content.Word\IMG_256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06" y="5148384"/>
            <a:ext cx="1620981" cy="1466323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12088" y="5150257"/>
            <a:ext cx="1405270" cy="1476370"/>
          </a:xfrm>
          <a:prstGeom prst="rect">
            <a:avLst/>
          </a:prstGeom>
          <a:noFill/>
          <a:ln w="0" cmpd="sng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6729984"/>
            <a:ext cx="12192000" cy="12801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-14226"/>
            <a:ext cx="12192000" cy="920299"/>
          </a:xfrm>
          <a:prstGeom prst="rect">
            <a:avLst/>
          </a:prstGeom>
        </p:spPr>
      </p:pic>
      <p:pic>
        <p:nvPicPr>
          <p:cNvPr id="1026" name="gmail-m_7115295107800142696gmail-m_-7725400401681213397Рисунок 1" descr="Лого_ДХ_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6272" y="1"/>
            <a:ext cx="2395728" cy="906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 rotWithShape="1">
          <a:blip r:embed="rId9" cstate="print"/>
          <a:srcRect b="919"/>
          <a:stretch/>
        </p:blipFill>
        <p:spPr bwMode="auto">
          <a:xfrm>
            <a:off x="225701" y="1369599"/>
            <a:ext cx="1616388" cy="3543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Прямоугольник 18"/>
          <p:cNvSpPr/>
          <p:nvPr/>
        </p:nvSpPr>
        <p:spPr>
          <a:xfrm>
            <a:off x="3279776" y="269907"/>
            <a:ext cx="38348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Дверное полотно </a:t>
            </a:r>
            <a:r>
              <a:rPr lang="ru-RU" dirty="0" err="1" smtClean="0">
                <a:solidFill>
                  <a:schemeClr val="bg1"/>
                </a:solidFill>
              </a:rPr>
              <a:t>Duplex</a:t>
            </a:r>
            <a:r>
              <a:rPr lang="ru-RU" dirty="0" smtClean="0">
                <a:solidFill>
                  <a:schemeClr val="bg1"/>
                </a:solidFill>
              </a:rPr>
              <a:t> 3 </a:t>
            </a:r>
            <a:r>
              <a:rPr lang="ru-RU" dirty="0" err="1" smtClean="0">
                <a:solidFill>
                  <a:schemeClr val="bg1"/>
                </a:solidFill>
              </a:rPr>
              <a:t>Экошпон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404" y="174171"/>
            <a:ext cx="1889828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0372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562366" y="1261240"/>
            <a:ext cx="4000498" cy="39308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0"/>
              </a:spcBef>
              <a:defRPr/>
            </a:pP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Дверное полотно  рамочной </a:t>
            </a:r>
            <a:r>
              <a:rPr lang="ru-RU" altLang="ru-RU" sz="1400" dirty="0" err="1">
                <a:solidFill>
                  <a:schemeClr val="bg1"/>
                </a:solidFill>
                <a:cs typeface="Arial" panose="020B0604020202020204" pitchFamily="34" charset="0"/>
              </a:rPr>
              <a:t>царговой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 конструкции,  с финишной отделкой </a:t>
            </a:r>
            <a:r>
              <a:rPr lang="ru-RU" altLang="ru-RU" sz="1400" dirty="0" err="1">
                <a:solidFill>
                  <a:schemeClr val="bg1"/>
                </a:solidFill>
                <a:cs typeface="Arial" panose="020B0604020202020204" pitchFamily="34" charset="0"/>
              </a:rPr>
              <a:t>экошпоном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 компании </a:t>
            </a:r>
            <a:r>
              <a:rPr lang="en-US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IMAWELL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(Германия), 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повторяющим текстуру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древесины.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Цвет</a:t>
            </a:r>
            <a:r>
              <a:rPr lang="en-US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: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Капучино, Дуб Белый, Дуб Золотой, </a:t>
            </a:r>
            <a:r>
              <a:rPr lang="ru-RU" altLang="ru-RU" sz="14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Венге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  <a:r>
              <a:rPr lang="en-US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Все конструктивные элементы полотна укутаны </a:t>
            </a:r>
            <a:r>
              <a:rPr lang="ru-RU" altLang="ru-RU" sz="14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экошпоном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 на 360° (нет наклеенной кромки). </a:t>
            </a:r>
            <a:endParaRPr lang="ru-RU" altLang="ru-RU" sz="14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defRPr/>
            </a:pP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Обладает высокой стойкостью  к  механическим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повреждениям, перепадам 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температур и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влажности.</a:t>
            </a:r>
          </a:p>
          <a:p>
            <a:pPr algn="just">
              <a:spcBef>
                <a:spcPct val="0"/>
              </a:spcBef>
              <a:defRPr/>
            </a:pP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Стекло: </a:t>
            </a:r>
            <a:r>
              <a:rPr lang="en-US" altLang="ru-RU" sz="14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Matelux</a:t>
            </a:r>
            <a:r>
              <a:rPr lang="en-US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 (</a:t>
            </a:r>
            <a:r>
              <a:rPr lang="ru-RU" altLang="ru-RU" sz="14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Сатинат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 хим. Травления</a:t>
            </a:r>
            <a:r>
              <a:rPr lang="en-US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)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  <a:b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Толщина 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полотна 40 мм / ширина боковой </a:t>
            </a:r>
            <a:r>
              <a:rPr lang="ru-RU" altLang="ru-RU" sz="1400" dirty="0" err="1">
                <a:solidFill>
                  <a:schemeClr val="bg1"/>
                </a:solidFill>
                <a:cs typeface="Arial" panose="020B0604020202020204" pitchFamily="34" charset="0"/>
              </a:rPr>
              <a:t>царги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115мм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</a:p>
          <a:p>
            <a:pPr algn="just">
              <a:spcBef>
                <a:spcPct val="0"/>
              </a:spcBef>
              <a:defRPr/>
            </a:pP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Продукция 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поставляется без врезки под фурнитуру</a:t>
            </a:r>
            <a:r>
              <a:rPr lang="ru-RU" altLang="ru-RU" sz="1200" dirty="0" smtClean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</a:p>
          <a:p>
            <a:pPr>
              <a:spcBef>
                <a:spcPct val="0"/>
              </a:spcBef>
              <a:defRPr/>
            </a:pP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Комплектуется телескопическим и не телескопическим </a:t>
            </a:r>
            <a:r>
              <a:rPr lang="ru-RU" altLang="ru-RU" sz="14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погонажом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</a:p>
          <a:p>
            <a:pPr algn="just">
              <a:spcBef>
                <a:spcPct val="0"/>
              </a:spcBef>
              <a:defRPr/>
            </a:pPr>
            <a:endParaRPr lang="ru-RU" altLang="ru-RU" sz="12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22" name="Рисунок 25" descr="C:\Users\DIRECTOR\AppData\Local\Microsoft\Windows\Temporary Internet Files\Content.Word\IMG_25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06" y="5148384"/>
            <a:ext cx="1620981" cy="1466323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12088" y="5150257"/>
            <a:ext cx="1405270" cy="1476370"/>
          </a:xfrm>
          <a:prstGeom prst="rect">
            <a:avLst/>
          </a:prstGeom>
          <a:noFill/>
          <a:ln w="0" cmpd="sng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b="1207"/>
          <a:stretch/>
        </p:blipFill>
        <p:spPr bwMode="auto">
          <a:xfrm>
            <a:off x="5738465" y="1371463"/>
            <a:ext cx="1644988" cy="3533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 cstate="print"/>
          <a:srcRect b="923"/>
          <a:stretch/>
        </p:blipFill>
        <p:spPr bwMode="auto">
          <a:xfrm>
            <a:off x="2070026" y="1371464"/>
            <a:ext cx="1648533" cy="3533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6" cstate="print"/>
          <a:srcRect b="1119"/>
          <a:stretch/>
        </p:blipFill>
        <p:spPr bwMode="auto">
          <a:xfrm>
            <a:off x="3876504" y="1371464"/>
            <a:ext cx="1683048" cy="3533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6729984"/>
            <a:ext cx="12192000" cy="12801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-14226"/>
            <a:ext cx="12192000" cy="920299"/>
          </a:xfrm>
          <a:prstGeom prst="rect">
            <a:avLst/>
          </a:prstGeom>
        </p:spPr>
      </p:pic>
      <p:pic>
        <p:nvPicPr>
          <p:cNvPr id="18" name="gmail-m_7115295107800142696gmail-m_-7725400401681213397Рисунок 1" descr="Лого_ДХ_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6272" y="72281"/>
            <a:ext cx="2270312" cy="74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 rotWithShape="1">
          <a:blip r:embed="rId9" cstate="print"/>
          <a:srcRect t="-1" b="862"/>
          <a:stretch/>
        </p:blipFill>
        <p:spPr bwMode="auto">
          <a:xfrm>
            <a:off x="226729" y="1371464"/>
            <a:ext cx="1641741" cy="3533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Прямоугольник 15"/>
          <p:cNvSpPr/>
          <p:nvPr/>
        </p:nvSpPr>
        <p:spPr>
          <a:xfrm>
            <a:off x="3279776" y="269907"/>
            <a:ext cx="3887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Дверное полотно </a:t>
            </a:r>
            <a:r>
              <a:rPr lang="ru-RU" dirty="0" err="1" smtClean="0">
                <a:solidFill>
                  <a:schemeClr val="bg1"/>
                </a:solidFill>
              </a:rPr>
              <a:t>Duplex</a:t>
            </a:r>
            <a:r>
              <a:rPr lang="ru-RU" dirty="0" smtClean="0">
                <a:solidFill>
                  <a:schemeClr val="bg1"/>
                </a:solidFill>
              </a:rPr>
              <a:t> 12  </a:t>
            </a:r>
            <a:r>
              <a:rPr lang="ru-RU" dirty="0" err="1" smtClean="0">
                <a:solidFill>
                  <a:schemeClr val="bg1"/>
                </a:solidFill>
              </a:rPr>
              <a:t>Экошпон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584863" y="5008741"/>
            <a:ext cx="3875809" cy="1631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endParaRPr lang="ru-RU" altLang="ru-RU" sz="1400" b="1" u="sng" dirty="0" smtClean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</a:pPr>
            <a:endParaRPr lang="en-US" altLang="ru-RU" sz="1400" dirty="0" smtClean="0">
              <a:solidFill>
                <a:schemeClr val="tx1"/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404" y="174171"/>
            <a:ext cx="1889828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0372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562366" y="1261240"/>
            <a:ext cx="4000498" cy="39308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0"/>
              </a:spcBef>
              <a:defRPr/>
            </a:pP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Дверное полотно  рамочной </a:t>
            </a:r>
            <a:r>
              <a:rPr lang="ru-RU" altLang="ru-RU" sz="1400" dirty="0" err="1">
                <a:solidFill>
                  <a:schemeClr val="bg1"/>
                </a:solidFill>
                <a:cs typeface="Arial" panose="020B0604020202020204" pitchFamily="34" charset="0"/>
              </a:rPr>
              <a:t>царговой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 конструкции,  с финишной отделкой </a:t>
            </a:r>
            <a:r>
              <a:rPr lang="ru-RU" altLang="ru-RU" sz="1400" dirty="0" err="1">
                <a:solidFill>
                  <a:schemeClr val="bg1"/>
                </a:solidFill>
                <a:cs typeface="Arial" panose="020B0604020202020204" pitchFamily="34" charset="0"/>
              </a:rPr>
              <a:t>экошпоном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 компании </a:t>
            </a:r>
            <a:r>
              <a:rPr lang="en-US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IMAWELL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(Германия), 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повторяющим текстуру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древесины.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Цвет</a:t>
            </a:r>
            <a:r>
              <a:rPr lang="en-US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: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Капучино, Дуб Белый, Дуб Золотой, </a:t>
            </a:r>
            <a:r>
              <a:rPr lang="ru-RU" altLang="ru-RU" sz="14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Венге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  <a:r>
              <a:rPr lang="en-US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Все конструктивные элементы полотна укутаны </a:t>
            </a:r>
            <a:r>
              <a:rPr lang="ru-RU" altLang="ru-RU" sz="14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экошпоном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 на 360° (нет наклеенной кромки). </a:t>
            </a:r>
            <a:endParaRPr lang="ru-RU" altLang="ru-RU" sz="14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defRPr/>
            </a:pP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Обладает высокой стойкостью  к  механическим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повреждениям, перепадам 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температур и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влажности.</a:t>
            </a:r>
          </a:p>
          <a:p>
            <a:pPr>
              <a:spcBef>
                <a:spcPct val="0"/>
              </a:spcBef>
              <a:defRPr/>
            </a:pP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Стекло: </a:t>
            </a:r>
            <a:r>
              <a:rPr lang="ru-RU" altLang="ru-RU" sz="14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Лакобель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 черный .</a:t>
            </a:r>
            <a:b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Толщина 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полотна 40 мм / ширина боковой </a:t>
            </a:r>
            <a:r>
              <a:rPr lang="ru-RU" altLang="ru-RU" sz="1400" dirty="0" err="1">
                <a:solidFill>
                  <a:schemeClr val="bg1"/>
                </a:solidFill>
                <a:cs typeface="Arial" panose="020B0604020202020204" pitchFamily="34" charset="0"/>
              </a:rPr>
              <a:t>царги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115мм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</a:p>
          <a:p>
            <a:pPr algn="just">
              <a:spcBef>
                <a:spcPct val="0"/>
              </a:spcBef>
              <a:defRPr/>
            </a:pP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Продукция 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поставляется без врезки под фурнитуру</a:t>
            </a:r>
            <a:r>
              <a:rPr lang="ru-RU" altLang="ru-RU" sz="1200" dirty="0" smtClean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</a:p>
          <a:p>
            <a:pPr>
              <a:spcBef>
                <a:spcPct val="0"/>
              </a:spcBef>
              <a:defRPr/>
            </a:pP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Комплектуется телескопическим и не телескопическим </a:t>
            </a:r>
            <a:r>
              <a:rPr lang="ru-RU" altLang="ru-RU" sz="14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погонажом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</a:p>
          <a:p>
            <a:pPr algn="just">
              <a:spcBef>
                <a:spcPct val="0"/>
              </a:spcBef>
              <a:defRPr/>
            </a:pPr>
            <a:endParaRPr lang="ru-RU" altLang="ru-RU" sz="12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22" name="Рисунок 25" descr="C:\Users\DIRECTOR\AppData\Local\Microsoft\Windows\Temporary Internet Files\Content.Word\IMG_25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06" y="5148384"/>
            <a:ext cx="1620981" cy="1466323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12088" y="5150257"/>
            <a:ext cx="1405270" cy="1476370"/>
          </a:xfrm>
          <a:prstGeom prst="rect">
            <a:avLst/>
          </a:prstGeom>
          <a:noFill/>
          <a:ln w="0" cmpd="sng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729984"/>
            <a:ext cx="12192000" cy="12801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14226"/>
            <a:ext cx="12192000" cy="920299"/>
          </a:xfrm>
          <a:prstGeom prst="rect">
            <a:avLst/>
          </a:prstGeom>
        </p:spPr>
      </p:pic>
      <p:pic>
        <p:nvPicPr>
          <p:cNvPr id="18" name="gmail-m_7115295107800142696gmail-m_-7725400401681213397Рисунок 1" descr="Лого_ДХ_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6272" y="72281"/>
            <a:ext cx="2270312" cy="74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3221182" y="234281"/>
            <a:ext cx="65750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Дверное полотно </a:t>
            </a:r>
            <a:r>
              <a:rPr lang="en-US" dirty="0" smtClean="0">
                <a:solidFill>
                  <a:schemeClr val="bg1"/>
                </a:solidFill>
              </a:rPr>
              <a:t>Linea-1 </a:t>
            </a:r>
            <a:r>
              <a:rPr lang="ru-RU" dirty="0" smtClean="0">
                <a:solidFill>
                  <a:schemeClr val="bg1"/>
                </a:solidFill>
              </a:rPr>
              <a:t>черный </a:t>
            </a:r>
            <a:r>
              <a:rPr lang="ru-RU" dirty="0" err="1" smtClean="0">
                <a:solidFill>
                  <a:schemeClr val="bg1"/>
                </a:solidFill>
              </a:rPr>
              <a:t>лакобель</a:t>
            </a:r>
            <a:r>
              <a:rPr lang="ru-RU" dirty="0" smtClean="0">
                <a:solidFill>
                  <a:schemeClr val="bg1"/>
                </a:solidFill>
              </a:rPr>
              <a:t>  </a:t>
            </a:r>
            <a:r>
              <a:rPr lang="ru-RU" dirty="0" err="1" smtClean="0">
                <a:solidFill>
                  <a:schemeClr val="bg1"/>
                </a:solidFill>
              </a:rPr>
              <a:t>Экошпон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5"/>
          <a:stretch>
            <a:fillRect/>
          </a:stretch>
        </p:blipFill>
        <p:spPr>
          <a:xfrm>
            <a:off x="178131" y="1064402"/>
            <a:ext cx="1781861" cy="384010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2"/>
          <a:stretch>
            <a:fillRect/>
          </a:stretch>
        </p:blipFill>
        <p:spPr>
          <a:xfrm>
            <a:off x="2034516" y="1076277"/>
            <a:ext cx="1781861" cy="382823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7"/>
          <a:stretch>
            <a:fillRect/>
          </a:stretch>
        </p:blipFill>
        <p:spPr>
          <a:xfrm>
            <a:off x="3869501" y="1073926"/>
            <a:ext cx="1781861" cy="3818708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2"/>
          <a:stretch>
            <a:fillRect/>
          </a:stretch>
        </p:blipFill>
        <p:spPr>
          <a:xfrm>
            <a:off x="5750703" y="1052525"/>
            <a:ext cx="1783644" cy="382823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404" y="174171"/>
            <a:ext cx="1889828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0372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562366" y="1261240"/>
            <a:ext cx="4000498" cy="39308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0"/>
              </a:spcBef>
              <a:defRPr/>
            </a:pP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Дверное полотно  рамочной </a:t>
            </a:r>
            <a:r>
              <a:rPr lang="ru-RU" altLang="ru-RU" sz="1400" dirty="0" err="1">
                <a:solidFill>
                  <a:schemeClr val="bg1"/>
                </a:solidFill>
                <a:cs typeface="Arial" panose="020B0604020202020204" pitchFamily="34" charset="0"/>
              </a:rPr>
              <a:t>царговой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 конструкции,  с финишной отделкой </a:t>
            </a:r>
            <a:r>
              <a:rPr lang="ru-RU" altLang="ru-RU" sz="1400" dirty="0" err="1">
                <a:solidFill>
                  <a:schemeClr val="bg1"/>
                </a:solidFill>
                <a:cs typeface="Arial" panose="020B0604020202020204" pitchFamily="34" charset="0"/>
              </a:rPr>
              <a:t>экошпоном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 компании </a:t>
            </a:r>
            <a:r>
              <a:rPr lang="en-US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IMAWELL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(Германия), 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повторяющим текстуру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древесины.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Цвет</a:t>
            </a:r>
            <a:r>
              <a:rPr lang="en-US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: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Капучино, Дуб Белый, Дуб Золотой, </a:t>
            </a:r>
            <a:r>
              <a:rPr lang="ru-RU" altLang="ru-RU" sz="14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Венге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  <a:r>
              <a:rPr lang="en-US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Все конструктивные элементы полотна укутаны </a:t>
            </a:r>
            <a:r>
              <a:rPr lang="ru-RU" altLang="ru-RU" sz="14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экошпоном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 на 360° (нет наклеенной кромки). </a:t>
            </a:r>
            <a:endParaRPr lang="ru-RU" altLang="ru-RU" sz="14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defRPr/>
            </a:pP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Обладает высокой стойкостью  к  механическим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повреждениям, перепадам 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температур и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влажности.</a:t>
            </a:r>
          </a:p>
          <a:p>
            <a:pPr>
              <a:spcBef>
                <a:spcPct val="0"/>
              </a:spcBef>
              <a:defRPr/>
            </a:pP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Стекло: </a:t>
            </a:r>
            <a:r>
              <a:rPr lang="ru-RU" altLang="ru-RU" sz="14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Лакобель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 черный .</a:t>
            </a:r>
            <a:b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Толщина 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полотна 40 мм / ширина боковой </a:t>
            </a:r>
            <a:r>
              <a:rPr lang="ru-RU" altLang="ru-RU" sz="1400" dirty="0" err="1">
                <a:solidFill>
                  <a:schemeClr val="bg1"/>
                </a:solidFill>
                <a:cs typeface="Arial" panose="020B0604020202020204" pitchFamily="34" charset="0"/>
              </a:rPr>
              <a:t>царги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115мм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</a:p>
          <a:p>
            <a:pPr algn="just">
              <a:spcBef>
                <a:spcPct val="0"/>
              </a:spcBef>
              <a:defRPr/>
            </a:pP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Продукция 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поставляется без врезки под фурнитуру</a:t>
            </a:r>
            <a:r>
              <a:rPr lang="ru-RU" altLang="ru-RU" sz="1200" dirty="0" smtClean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</a:p>
          <a:p>
            <a:pPr>
              <a:spcBef>
                <a:spcPct val="0"/>
              </a:spcBef>
              <a:defRPr/>
            </a:pP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Комплектуется телескопическим и не телескопическим </a:t>
            </a:r>
            <a:r>
              <a:rPr lang="ru-RU" altLang="ru-RU" sz="14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погонажом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</a:p>
          <a:p>
            <a:pPr algn="just">
              <a:spcBef>
                <a:spcPct val="0"/>
              </a:spcBef>
              <a:defRPr/>
            </a:pPr>
            <a:endParaRPr lang="ru-RU" altLang="ru-RU" sz="12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22" name="Рисунок 25" descr="C:\Users\DIRECTOR\AppData\Local\Microsoft\Windows\Temporary Internet Files\Content.Word\IMG_25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06" y="5148384"/>
            <a:ext cx="1620981" cy="1466323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12088" y="5150257"/>
            <a:ext cx="1405270" cy="1476370"/>
          </a:xfrm>
          <a:prstGeom prst="rect">
            <a:avLst/>
          </a:prstGeom>
          <a:noFill/>
          <a:ln w="0" cmpd="sng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729984"/>
            <a:ext cx="12192000" cy="12801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2000" cy="920299"/>
          </a:xfrm>
          <a:prstGeom prst="rect">
            <a:avLst/>
          </a:prstGeom>
        </p:spPr>
      </p:pic>
      <p:pic>
        <p:nvPicPr>
          <p:cNvPr id="18" name="gmail-m_7115295107800142696gmail-m_-7725400401681213397Рисунок 1" descr="Лого_ДХ_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6272" y="72281"/>
            <a:ext cx="2270312" cy="74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3317358" y="234281"/>
            <a:ext cx="64789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Дверное полотно </a:t>
            </a:r>
            <a:r>
              <a:rPr lang="en-US" dirty="0" smtClean="0">
                <a:solidFill>
                  <a:schemeClr val="bg1"/>
                </a:solidFill>
              </a:rPr>
              <a:t>Linea-</a:t>
            </a:r>
            <a:r>
              <a:rPr lang="ru-RU" dirty="0" smtClean="0">
                <a:solidFill>
                  <a:schemeClr val="bg1"/>
                </a:solidFill>
              </a:rPr>
              <a:t>3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черный </a:t>
            </a:r>
            <a:r>
              <a:rPr lang="ru-RU" dirty="0" err="1" smtClean="0">
                <a:solidFill>
                  <a:schemeClr val="bg1"/>
                </a:solidFill>
              </a:rPr>
              <a:t>лакобель</a:t>
            </a:r>
            <a:r>
              <a:rPr lang="ru-RU" dirty="0" smtClean="0">
                <a:solidFill>
                  <a:schemeClr val="bg1"/>
                </a:solidFill>
              </a:rPr>
              <a:t>  </a:t>
            </a:r>
            <a:r>
              <a:rPr lang="ru-RU" dirty="0" err="1" smtClean="0">
                <a:solidFill>
                  <a:schemeClr val="bg1"/>
                </a:solidFill>
              </a:rPr>
              <a:t>Экошпон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9"/>
          <a:stretch>
            <a:fillRect/>
          </a:stretch>
        </p:blipFill>
        <p:spPr>
          <a:xfrm>
            <a:off x="183005" y="1093412"/>
            <a:ext cx="1763153" cy="3775471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"/>
          <a:stretch>
            <a:fillRect/>
          </a:stretch>
        </p:blipFill>
        <p:spPr>
          <a:xfrm>
            <a:off x="2077368" y="1079186"/>
            <a:ext cx="1763153" cy="3789697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9"/>
          <a:stretch>
            <a:fillRect/>
          </a:stretch>
        </p:blipFill>
        <p:spPr>
          <a:xfrm>
            <a:off x="3895775" y="1081537"/>
            <a:ext cx="1763153" cy="3775471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5"/>
          <a:stretch>
            <a:fillRect/>
          </a:stretch>
        </p:blipFill>
        <p:spPr>
          <a:xfrm>
            <a:off x="5752162" y="1086361"/>
            <a:ext cx="1764917" cy="378252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404" y="174171"/>
            <a:ext cx="1889828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0372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40000"/>
                <a:lumOff val="60000"/>
              </a:schemeClr>
            </a:gs>
            <a:gs pos="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562366" y="1166649"/>
            <a:ext cx="4000498" cy="38519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0"/>
              </a:spcBef>
              <a:defRPr/>
            </a:pP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Дверное полотно  рамочной </a:t>
            </a:r>
            <a:r>
              <a:rPr lang="ru-RU" altLang="ru-RU" sz="1400" dirty="0" err="1">
                <a:solidFill>
                  <a:schemeClr val="bg1"/>
                </a:solidFill>
                <a:cs typeface="Arial" panose="020B0604020202020204" pitchFamily="34" charset="0"/>
              </a:rPr>
              <a:t>царговой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 конструкции,  с финишной отделкой </a:t>
            </a:r>
            <a:r>
              <a:rPr lang="ru-RU" altLang="ru-RU" sz="1400" dirty="0" err="1">
                <a:solidFill>
                  <a:schemeClr val="bg1"/>
                </a:solidFill>
                <a:cs typeface="Arial" panose="020B0604020202020204" pitchFamily="34" charset="0"/>
              </a:rPr>
              <a:t>экошпоном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 компании </a:t>
            </a:r>
            <a:r>
              <a:rPr lang="en-US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IMAWELL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 (Германия), 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повторяющим текстуру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древесины.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Цвет</a:t>
            </a:r>
            <a:r>
              <a:rPr lang="en-US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: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Дуб шале графит, Дуб шале седой, Дуб шале песок, Дуб шале корица.</a:t>
            </a:r>
            <a:r>
              <a:rPr lang="en-US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Все конструктивные элементы полотна укутаны </a:t>
            </a:r>
            <a:r>
              <a:rPr lang="ru-RU" altLang="ru-RU" sz="14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экошпоном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 на 360° (нет наклеенной кромки). Телескопический </a:t>
            </a:r>
            <a:r>
              <a:rPr lang="ru-RU" altLang="ru-RU" sz="14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погонаж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 (коробка и наличники).</a:t>
            </a:r>
            <a:endParaRPr lang="ru-RU" altLang="ru-RU" sz="14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defRPr/>
            </a:pP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Обладает высокой стойкостью  к  механическим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повреждениям, перепадам 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температур и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влажности.</a:t>
            </a:r>
          </a:p>
          <a:p>
            <a:pPr algn="just">
              <a:spcBef>
                <a:spcPct val="0"/>
              </a:spcBef>
              <a:defRPr/>
            </a:pP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Стекло: </a:t>
            </a:r>
            <a:r>
              <a:rPr lang="en-US" altLang="ru-RU" sz="14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Matelux</a:t>
            </a:r>
            <a:r>
              <a:rPr lang="en-US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 (</a:t>
            </a:r>
            <a:r>
              <a:rPr lang="ru-RU" altLang="ru-RU" sz="14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Сатинат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 хим. Травления</a:t>
            </a:r>
            <a:r>
              <a:rPr lang="en-US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)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  <a:b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Толщина 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полотна 40 мм / ширина боковой </a:t>
            </a:r>
            <a:r>
              <a:rPr lang="ru-RU" altLang="ru-RU" sz="1400" dirty="0" err="1">
                <a:solidFill>
                  <a:schemeClr val="bg1"/>
                </a:solidFill>
                <a:cs typeface="Arial" panose="020B0604020202020204" pitchFamily="34" charset="0"/>
              </a:rPr>
              <a:t>царги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115мм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</a:p>
          <a:p>
            <a:pPr algn="just">
              <a:spcBef>
                <a:spcPct val="0"/>
              </a:spcBef>
              <a:defRPr/>
            </a:pP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Продукция 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поставляется без врезки под фурнитуру</a:t>
            </a:r>
            <a:r>
              <a:rPr lang="ru-RU" altLang="ru-RU" sz="1200" dirty="0" smtClean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</a:p>
          <a:p>
            <a:pPr>
              <a:spcBef>
                <a:spcPct val="0"/>
              </a:spcBef>
              <a:defRPr/>
            </a:pP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Комплектуется  только телескопическим  </a:t>
            </a:r>
            <a:r>
              <a:rPr lang="ru-RU" altLang="ru-RU" sz="14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погонажом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  <a:endParaRPr lang="ru-RU" altLang="ru-RU" sz="14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22" name="Рисунок 25" descr="C:\Users\DIRECTOR\AppData\Local\Microsoft\Windows\Temporary Internet Files\Content.Word\IMG_25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06" y="5148384"/>
            <a:ext cx="1620981" cy="1466323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3" cstate="print"/>
          <a:srcRect b="880"/>
          <a:stretch/>
        </p:blipFill>
        <p:spPr bwMode="auto">
          <a:xfrm>
            <a:off x="2021949" y="1353785"/>
            <a:ext cx="1704964" cy="363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4" cstate="print"/>
          <a:srcRect b="831"/>
          <a:stretch/>
        </p:blipFill>
        <p:spPr bwMode="auto">
          <a:xfrm>
            <a:off x="192507" y="1353785"/>
            <a:ext cx="1620980" cy="363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 rotWithShape="1">
          <a:blip r:embed="rId5" cstate="print"/>
          <a:srcRect b="1666"/>
          <a:stretch/>
        </p:blipFill>
        <p:spPr bwMode="auto">
          <a:xfrm>
            <a:off x="5652648" y="1353784"/>
            <a:ext cx="1629021" cy="3664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 rotWithShape="1">
          <a:blip r:embed="rId6" cstate="print"/>
          <a:srcRect b="1320"/>
          <a:stretch/>
        </p:blipFill>
        <p:spPr bwMode="auto">
          <a:xfrm>
            <a:off x="3865632" y="1353785"/>
            <a:ext cx="1657135" cy="363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6" name="Picture 10" descr="C:\Users\User\Desktop\Обрамление - Weng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10699" y="5158267"/>
            <a:ext cx="1444882" cy="1455184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6729984"/>
            <a:ext cx="12192000" cy="12801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-14226"/>
            <a:ext cx="12192000" cy="920299"/>
          </a:xfrm>
          <a:prstGeom prst="rect">
            <a:avLst/>
          </a:prstGeom>
        </p:spPr>
      </p:pic>
      <p:pic>
        <p:nvPicPr>
          <p:cNvPr id="18" name="gmail-m_7115295107800142696gmail-m_-7725400401681213397Рисунок 1" descr="Лого_ДХ_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6272" y="72281"/>
            <a:ext cx="2270312" cy="74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3477361" y="248886"/>
            <a:ext cx="36186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Дверное полотно </a:t>
            </a:r>
            <a:r>
              <a:rPr lang="ru-RU" dirty="0" err="1" smtClean="0">
                <a:solidFill>
                  <a:schemeClr val="bg1"/>
                </a:solidFill>
              </a:rPr>
              <a:t>Linea</a:t>
            </a:r>
            <a:r>
              <a:rPr lang="ru-RU" dirty="0" smtClean="0">
                <a:solidFill>
                  <a:schemeClr val="bg1"/>
                </a:solidFill>
              </a:rPr>
              <a:t> 1  </a:t>
            </a:r>
            <a:r>
              <a:rPr lang="ru-RU" dirty="0" err="1" smtClean="0">
                <a:solidFill>
                  <a:schemeClr val="bg1"/>
                </a:solidFill>
              </a:rPr>
              <a:t>Экошпон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404" y="174171"/>
            <a:ext cx="1889828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0372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40000"/>
                <a:lumOff val="60000"/>
              </a:schemeClr>
            </a:gs>
            <a:gs pos="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562366" y="977463"/>
            <a:ext cx="4000498" cy="40411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0"/>
              </a:spcBef>
              <a:defRPr/>
            </a:pP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Дверное полотно  рамочной </a:t>
            </a:r>
            <a:r>
              <a:rPr lang="ru-RU" altLang="ru-RU" sz="1400" dirty="0" err="1">
                <a:solidFill>
                  <a:schemeClr val="bg1"/>
                </a:solidFill>
                <a:cs typeface="Arial" panose="020B0604020202020204" pitchFamily="34" charset="0"/>
              </a:rPr>
              <a:t>царговой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 конструкции,  с финишной отделкой </a:t>
            </a:r>
            <a:r>
              <a:rPr lang="ru-RU" altLang="ru-RU" sz="1400" dirty="0" err="1">
                <a:solidFill>
                  <a:schemeClr val="bg1"/>
                </a:solidFill>
                <a:cs typeface="Arial" panose="020B0604020202020204" pitchFamily="34" charset="0"/>
              </a:rPr>
              <a:t>экошпоном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 компании </a:t>
            </a:r>
            <a:r>
              <a:rPr lang="en-US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IMAWELL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 (Германия), 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повторяющим текстуру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древесины.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Цвет</a:t>
            </a:r>
            <a:r>
              <a:rPr lang="en-US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: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Дуб шале графит, Дуб шале седой, Дуб шале песок, Дуб шале корица.</a:t>
            </a:r>
            <a:r>
              <a:rPr lang="en-US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Все конструктивные элементы полотна укутаны </a:t>
            </a:r>
            <a:r>
              <a:rPr lang="ru-RU" altLang="ru-RU" sz="14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экошпоном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 на 360° (нет наклеенной кромки). Телескопический </a:t>
            </a:r>
            <a:r>
              <a:rPr lang="ru-RU" altLang="ru-RU" sz="14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погонаж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 (коробка и наличники).</a:t>
            </a:r>
            <a:endParaRPr lang="ru-RU" altLang="ru-RU" sz="14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defRPr/>
            </a:pP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Обладает высокой стойкостью  к  механическим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повреждениям, перепадам 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температур и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влажности.</a:t>
            </a:r>
          </a:p>
          <a:p>
            <a:pPr algn="just">
              <a:spcBef>
                <a:spcPct val="0"/>
              </a:spcBef>
              <a:defRPr/>
            </a:pP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Стекло: </a:t>
            </a:r>
            <a:r>
              <a:rPr lang="en-US" altLang="ru-RU" sz="14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Matelux</a:t>
            </a:r>
            <a:r>
              <a:rPr lang="en-US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 (</a:t>
            </a:r>
            <a:r>
              <a:rPr lang="ru-RU" altLang="ru-RU" sz="14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Сатинат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 хим. Травления</a:t>
            </a:r>
            <a:r>
              <a:rPr lang="en-US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)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  <a:b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Толщина 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полотна 40 мм / ширина боковой </a:t>
            </a:r>
            <a:r>
              <a:rPr lang="ru-RU" altLang="ru-RU" sz="1400" dirty="0" err="1">
                <a:solidFill>
                  <a:schemeClr val="bg1"/>
                </a:solidFill>
                <a:cs typeface="Arial" panose="020B0604020202020204" pitchFamily="34" charset="0"/>
              </a:rPr>
              <a:t>царги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115мм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</a:p>
          <a:p>
            <a:pPr>
              <a:spcBef>
                <a:spcPct val="0"/>
              </a:spcBef>
              <a:defRPr/>
            </a:pP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Продукция 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поставляется без врезки под фурнитуру</a:t>
            </a:r>
            <a:r>
              <a:rPr lang="ru-RU" altLang="ru-RU" sz="1200" dirty="0" smtClean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  <a:endParaRPr lang="ru-RU" altLang="ru-RU" sz="1400" dirty="0" smtClean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defRPr/>
            </a:pP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Комплектуется  только телескопическим  </a:t>
            </a:r>
            <a:r>
              <a:rPr lang="ru-RU" altLang="ru-RU" sz="14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погонажом</a:t>
            </a:r>
            <a:r>
              <a:rPr lang="ru-RU" altLang="ru-RU" sz="1200" dirty="0" smtClean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</a:p>
          <a:p>
            <a:pPr algn="just">
              <a:spcBef>
                <a:spcPct val="0"/>
              </a:spcBef>
              <a:defRPr/>
            </a:pPr>
            <a:endParaRPr lang="ru-RU" altLang="ru-RU" sz="12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22" name="Рисунок 25" descr="C:\Users\DIRECTOR\AppData\Local\Microsoft\Windows\Temporary Internet Files\Content.Word\IMG_25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06" y="5148384"/>
            <a:ext cx="1620981" cy="1466323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b="815"/>
          <a:stretch/>
        </p:blipFill>
        <p:spPr bwMode="auto">
          <a:xfrm>
            <a:off x="2004068" y="1377695"/>
            <a:ext cx="1630839" cy="3633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 cstate="print"/>
          <a:srcRect b="560"/>
          <a:stretch/>
        </p:blipFill>
        <p:spPr bwMode="auto">
          <a:xfrm>
            <a:off x="192506" y="1377696"/>
            <a:ext cx="1620981" cy="363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5" cstate="print"/>
          <a:srcRect b="817"/>
          <a:stretch/>
        </p:blipFill>
        <p:spPr bwMode="auto">
          <a:xfrm>
            <a:off x="5653873" y="1377696"/>
            <a:ext cx="1627799" cy="363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6" cstate="print"/>
          <a:srcRect b="861"/>
          <a:stretch/>
        </p:blipFill>
        <p:spPr bwMode="auto">
          <a:xfrm>
            <a:off x="3830565" y="1377696"/>
            <a:ext cx="1627650" cy="363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10" descr="C:\Users\User\Desktop\Обрамление - Weng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10699" y="5158267"/>
            <a:ext cx="1444882" cy="1455184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6729984"/>
            <a:ext cx="12192000" cy="12801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-14226"/>
            <a:ext cx="12192000" cy="920299"/>
          </a:xfrm>
          <a:prstGeom prst="rect">
            <a:avLst/>
          </a:prstGeom>
        </p:spPr>
      </p:pic>
      <p:pic>
        <p:nvPicPr>
          <p:cNvPr id="19" name="gmail-m_7115295107800142696gmail-m_-7725400401681213397Рисунок 1" descr="Лого_ДХ_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6272" y="72281"/>
            <a:ext cx="2270312" cy="74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3477361" y="248886"/>
            <a:ext cx="36186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Дверное полотно </a:t>
            </a:r>
            <a:r>
              <a:rPr lang="ru-RU" dirty="0" err="1" smtClean="0">
                <a:solidFill>
                  <a:schemeClr val="bg1"/>
                </a:solidFill>
              </a:rPr>
              <a:t>Linea</a:t>
            </a:r>
            <a:r>
              <a:rPr lang="ru-RU" dirty="0" smtClean="0">
                <a:solidFill>
                  <a:schemeClr val="bg1"/>
                </a:solidFill>
              </a:rPr>
              <a:t> 3  </a:t>
            </a:r>
            <a:r>
              <a:rPr lang="ru-RU" dirty="0" err="1" smtClean="0">
                <a:solidFill>
                  <a:schemeClr val="bg1"/>
                </a:solidFill>
              </a:rPr>
              <a:t>Экошпон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404" y="174171"/>
            <a:ext cx="1889828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0372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40000"/>
                <a:lumOff val="60000"/>
              </a:schemeClr>
            </a:gs>
            <a:gs pos="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562366" y="1019503"/>
            <a:ext cx="4203648" cy="39990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0"/>
              </a:spcBef>
              <a:defRPr/>
            </a:pP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Дверное полотно  рамочной </a:t>
            </a:r>
            <a:r>
              <a:rPr lang="ru-RU" altLang="ru-RU" sz="1400" dirty="0" err="1">
                <a:solidFill>
                  <a:schemeClr val="bg1"/>
                </a:solidFill>
                <a:cs typeface="Arial" panose="020B0604020202020204" pitchFamily="34" charset="0"/>
              </a:rPr>
              <a:t>царговой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 конструкции,  с финишной отделкой </a:t>
            </a:r>
            <a:r>
              <a:rPr lang="ru-RU" altLang="ru-RU" sz="1400" dirty="0" err="1">
                <a:solidFill>
                  <a:schemeClr val="bg1"/>
                </a:solidFill>
                <a:cs typeface="Arial" panose="020B0604020202020204" pitchFamily="34" charset="0"/>
              </a:rPr>
              <a:t>экошпоном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 компании </a:t>
            </a:r>
            <a:r>
              <a:rPr lang="en-US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IMAWELL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 (Германия), 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повторяющим текстуру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древесины.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Цвет</a:t>
            </a:r>
            <a:r>
              <a:rPr lang="en-US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: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Дуб</a:t>
            </a:r>
            <a:r>
              <a:rPr lang="en-US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белый поперечный и дуб серый поперечный.</a:t>
            </a:r>
            <a:r>
              <a:rPr lang="en-US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Все конструктивные элементы полотна укутаны </a:t>
            </a:r>
            <a:r>
              <a:rPr lang="ru-RU" altLang="ru-RU" sz="14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экошпоном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 на 360° (нет наклеенной кромки). Телескопический </a:t>
            </a:r>
            <a:r>
              <a:rPr lang="ru-RU" altLang="ru-RU" sz="14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погонаж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 (коробка и наличники).</a:t>
            </a:r>
            <a:endParaRPr lang="ru-RU" altLang="ru-RU" sz="14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defRPr/>
            </a:pP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Обладает высокой стойкостью  к  механическим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повреждениям, перепадам 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температур и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влажности.</a:t>
            </a:r>
          </a:p>
          <a:p>
            <a:pPr>
              <a:spcBef>
                <a:spcPct val="0"/>
              </a:spcBef>
              <a:defRPr/>
            </a:pP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Стекло: </a:t>
            </a:r>
            <a:r>
              <a:rPr lang="en-US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LINEA 6-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ru-RU" sz="14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Matelux</a:t>
            </a:r>
            <a:r>
              <a:rPr lang="en-US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 (</a:t>
            </a:r>
            <a:r>
              <a:rPr lang="ru-RU" altLang="ru-RU" sz="14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Сатинат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 хим. Травления</a:t>
            </a:r>
            <a:r>
              <a:rPr lang="en-US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)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,   </a:t>
            </a:r>
            <a:r>
              <a:rPr lang="en-US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LINEA 8 </a:t>
            </a:r>
            <a:r>
              <a:rPr lang="ru-RU" altLang="ru-RU" sz="14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лакобель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 черное.</a:t>
            </a:r>
            <a:b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Толщина 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полотна 40 мм / ширина боковой </a:t>
            </a:r>
            <a:r>
              <a:rPr lang="ru-RU" altLang="ru-RU" sz="1400" dirty="0" err="1">
                <a:solidFill>
                  <a:schemeClr val="bg1"/>
                </a:solidFill>
                <a:cs typeface="Arial" panose="020B0604020202020204" pitchFamily="34" charset="0"/>
              </a:rPr>
              <a:t>царги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115мм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</a:p>
          <a:p>
            <a:pPr algn="just">
              <a:spcBef>
                <a:spcPct val="0"/>
              </a:spcBef>
              <a:defRPr/>
            </a:pP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Продукция 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поставляется без врезки под фурнитуру</a:t>
            </a:r>
            <a:r>
              <a:rPr lang="ru-RU" altLang="ru-RU" sz="1200" dirty="0" smtClean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</a:p>
          <a:p>
            <a:pPr>
              <a:spcBef>
                <a:spcPct val="0"/>
              </a:spcBef>
              <a:defRPr/>
            </a:pP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Комплектуется  только телескопическим  </a:t>
            </a:r>
            <a:r>
              <a:rPr lang="ru-RU" altLang="ru-RU" sz="14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погонажом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</a:p>
          <a:p>
            <a:pPr algn="just">
              <a:spcBef>
                <a:spcPct val="0"/>
              </a:spcBef>
              <a:defRPr/>
            </a:pPr>
            <a:endParaRPr lang="ru-RU" altLang="ru-RU" sz="12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22" name="Рисунок 25" descr="C:\Users\DIRECTOR\AppData\Local\Microsoft\Windows\Temporary Internet Files\Content.Word\IMG_25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06" y="5148384"/>
            <a:ext cx="1620981" cy="1466323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C:\Users\User\Desktop\Обрамление - Wen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10699" y="5158267"/>
            <a:ext cx="1444882" cy="1455184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729984"/>
            <a:ext cx="12192000" cy="12801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14226"/>
            <a:ext cx="12192000" cy="920299"/>
          </a:xfrm>
          <a:prstGeom prst="rect">
            <a:avLst/>
          </a:prstGeom>
        </p:spPr>
      </p:pic>
      <p:pic>
        <p:nvPicPr>
          <p:cNvPr id="19" name="gmail-m_7115295107800142696gmail-m_-7725400401681213397Рисунок 1" descr="Лого_ДХ_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6272" y="72281"/>
            <a:ext cx="2270312" cy="74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073"/>
          <a:stretch/>
        </p:blipFill>
        <p:spPr>
          <a:xfrm>
            <a:off x="222017" y="1413804"/>
            <a:ext cx="1591470" cy="3422601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3"/>
          <a:stretch/>
        </p:blipFill>
        <p:spPr>
          <a:xfrm>
            <a:off x="2025818" y="1413802"/>
            <a:ext cx="1594494" cy="343362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262"/>
          <a:stretch/>
        </p:blipFill>
        <p:spPr>
          <a:xfrm>
            <a:off x="3897471" y="1420378"/>
            <a:ext cx="1591470" cy="3416028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4"/>
          <a:stretch/>
        </p:blipFill>
        <p:spPr>
          <a:xfrm>
            <a:off x="5691845" y="1413802"/>
            <a:ext cx="1591470" cy="3433620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3372258" y="290927"/>
            <a:ext cx="37934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Дверное полотно </a:t>
            </a:r>
            <a:r>
              <a:rPr lang="ru-RU" dirty="0" err="1" smtClean="0">
                <a:solidFill>
                  <a:schemeClr val="bg1"/>
                </a:solidFill>
              </a:rPr>
              <a:t>Linea</a:t>
            </a:r>
            <a:r>
              <a:rPr lang="ru-RU" dirty="0" smtClean="0">
                <a:solidFill>
                  <a:schemeClr val="bg1"/>
                </a:solidFill>
              </a:rPr>
              <a:t> 6,8  </a:t>
            </a:r>
            <a:r>
              <a:rPr lang="ru-RU" dirty="0" err="1" smtClean="0">
                <a:solidFill>
                  <a:schemeClr val="bg1"/>
                </a:solidFill>
              </a:rPr>
              <a:t>Экошпон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404" y="174171"/>
            <a:ext cx="1889828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0690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40000"/>
                <a:lumOff val="60000"/>
              </a:schemeClr>
            </a:gs>
            <a:gs pos="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591647" y="1562986"/>
            <a:ext cx="4369981" cy="34130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0"/>
              </a:spcBef>
              <a:defRPr/>
            </a:pP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Дверное полотно рамочной </a:t>
            </a:r>
            <a:r>
              <a:rPr lang="ru-RU" altLang="ru-RU" sz="14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царговой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 конструкции,  с финишной отделкой </a:t>
            </a:r>
            <a:r>
              <a:rPr lang="ru-RU" altLang="ru-RU" sz="14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экошпоном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 компании </a:t>
            </a:r>
            <a:r>
              <a:rPr lang="en-US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 IMAWELL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 (германия)</a:t>
            </a:r>
            <a:r>
              <a:rPr lang="en-US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, повторяющим текстуру древесины. Цвет</a:t>
            </a:r>
            <a:r>
              <a:rPr lang="en-US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: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 Слоновая кость, </a:t>
            </a:r>
            <a:r>
              <a:rPr lang="ru-RU" altLang="ru-RU" sz="14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Мокка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  <a:r>
              <a:rPr lang="en-US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Все конструктивные элементы полотна укутаны </a:t>
            </a:r>
            <a:r>
              <a:rPr lang="ru-RU" altLang="ru-RU" sz="14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экошпоном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 на 360° (нет наклеенной кромки). Телескопический </a:t>
            </a:r>
            <a:r>
              <a:rPr lang="ru-RU" altLang="ru-RU" sz="14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погонаж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 (коробка и наличники).</a:t>
            </a:r>
          </a:p>
          <a:p>
            <a:pPr algn="just">
              <a:spcBef>
                <a:spcPct val="0"/>
              </a:spcBef>
              <a:defRPr/>
            </a:pP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Обладает высокой стойкостью  к  механическим повреждениям, перепадам температур и влажности.</a:t>
            </a:r>
          </a:p>
          <a:p>
            <a:pPr>
              <a:spcBef>
                <a:spcPct val="0"/>
              </a:spcBef>
              <a:defRPr/>
            </a:pP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Стекло</a:t>
            </a:r>
            <a:r>
              <a:rPr lang="en-US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 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матированное, </a:t>
            </a:r>
            <a:r>
              <a:rPr lang="ru-RU" altLang="ru-RU" sz="14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пескоструй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 с рисунком ромб , придает изделию классический  изысканный облик.</a:t>
            </a:r>
            <a:b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Толщина 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полотна 40 мм / ширина боковой </a:t>
            </a:r>
            <a:r>
              <a:rPr lang="ru-RU" altLang="ru-RU" sz="1400" dirty="0" err="1">
                <a:solidFill>
                  <a:schemeClr val="bg1"/>
                </a:solidFill>
                <a:cs typeface="Arial" panose="020B0604020202020204" pitchFamily="34" charset="0"/>
              </a:rPr>
              <a:t>царги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115мм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</a:p>
          <a:p>
            <a:pPr algn="just">
              <a:spcBef>
                <a:spcPct val="0"/>
              </a:spcBef>
              <a:defRPr/>
            </a:pP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Продукция 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поставляется без врезки под фурнитуру</a:t>
            </a:r>
            <a:r>
              <a:rPr lang="ru-RU" altLang="ru-RU" sz="1200" dirty="0" smtClean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</a:p>
          <a:p>
            <a:pPr>
              <a:spcBef>
                <a:spcPct val="0"/>
              </a:spcBef>
              <a:defRPr/>
            </a:pP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Комплектуется  только телескопическим  </a:t>
            </a:r>
            <a:r>
              <a:rPr lang="ru-RU" altLang="ru-RU" sz="14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погонажом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</a:p>
          <a:p>
            <a:pPr algn="just">
              <a:spcBef>
                <a:spcPct val="0"/>
              </a:spcBef>
              <a:defRPr/>
            </a:pPr>
            <a:endParaRPr lang="ru-RU" altLang="ru-RU" sz="12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5"/>
          <a:stretch/>
        </p:blipFill>
        <p:spPr>
          <a:xfrm>
            <a:off x="2020168" y="1365363"/>
            <a:ext cx="1575853" cy="3621166"/>
          </a:xfrm>
          <a:prstGeom prst="rect">
            <a:avLst/>
          </a:prstGeom>
        </p:spPr>
      </p:pic>
      <p:pic>
        <p:nvPicPr>
          <p:cNvPr id="14" name="Рисунок 25" descr="C:\Users\DIRECTOR\AppData\Local\Microsoft\Windows\Temporary Internet Files\Content.Word\IMG_25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07" y="5148384"/>
            <a:ext cx="1555845" cy="1465067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917"/>
          <a:stretch/>
        </p:blipFill>
        <p:spPr>
          <a:xfrm>
            <a:off x="5614010" y="1365362"/>
            <a:ext cx="1579781" cy="3621167"/>
          </a:xfrm>
          <a:prstGeom prst="rect">
            <a:avLst/>
          </a:prstGeom>
        </p:spPr>
      </p:pic>
      <p:pic>
        <p:nvPicPr>
          <p:cNvPr id="6147" name="Picture 3" descr="C:\Users\User\Desktop\ИЗОБРАЖЕНИЯ ДВЕРЕЙ\СКЛАДСКАЯ ПРОГРАММА ФЕВРАЛЬ2018\Classico-2v-Слоновая кость- Ромб.jpg"/>
          <p:cNvPicPr>
            <a:picLocks noChangeAspect="1" noChangeArrowheads="1"/>
          </p:cNvPicPr>
          <p:nvPr/>
        </p:nvPicPr>
        <p:blipFill rotWithShape="1">
          <a:blip r:embed="rId5" cstate="print"/>
          <a:srcRect b="908"/>
          <a:stretch/>
        </p:blipFill>
        <p:spPr bwMode="auto">
          <a:xfrm>
            <a:off x="3817089" y="1365362"/>
            <a:ext cx="1584251" cy="3621167"/>
          </a:xfrm>
          <a:prstGeom prst="rect">
            <a:avLst/>
          </a:prstGeom>
          <a:noFill/>
        </p:spPr>
      </p:pic>
      <p:pic>
        <p:nvPicPr>
          <p:cNvPr id="17" name="Picture 10" descr="C:\Users\User\Desktop\Обрамление - Weng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10699" y="5158267"/>
            <a:ext cx="1444882" cy="1455184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6729984"/>
            <a:ext cx="12192000" cy="12801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-14226"/>
            <a:ext cx="12192000" cy="920299"/>
          </a:xfrm>
          <a:prstGeom prst="rect">
            <a:avLst/>
          </a:prstGeom>
        </p:spPr>
      </p:pic>
      <p:pic>
        <p:nvPicPr>
          <p:cNvPr id="21" name="gmail-m_7115295107800142696gmail-m_-7725400401681213397Рисунок 1" descr="Лого_ДХ_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6272" y="72281"/>
            <a:ext cx="2270312" cy="74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" descr="C:\Users\User\Desktop\ИЗОБРАЖЕНИЯ ДВЕРЕЙ\СКЛАДСКАЯ ПРОГРАММА ФЕВРАЛЬ2018\Classico-2p-Слоновая кость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4022" y="1365362"/>
            <a:ext cx="1615078" cy="3608975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3252355" y="259396"/>
            <a:ext cx="65439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Дверное полотно CLASSICO  </a:t>
            </a:r>
            <a:r>
              <a:rPr lang="ru-RU" dirty="0" err="1" smtClean="0">
                <a:solidFill>
                  <a:schemeClr val="bg1"/>
                </a:solidFill>
              </a:rPr>
              <a:t>Экошпон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404" y="174171"/>
            <a:ext cx="1889828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2744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40000"/>
                <a:lumOff val="60000"/>
              </a:schemeClr>
            </a:gs>
            <a:gs pos="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538484" y="1456660"/>
            <a:ext cx="4273763" cy="34449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0"/>
              </a:spcBef>
              <a:defRPr/>
            </a:pPr>
            <a:endParaRPr lang="ru-RU" altLang="ru-RU" sz="1200" dirty="0" smtClean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defRPr/>
            </a:pPr>
            <a:endParaRPr lang="ru-RU" altLang="ru-RU" sz="1400" dirty="0" smtClean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defRPr/>
            </a:pPr>
            <a:endParaRPr lang="ru-RU" altLang="ru-RU" sz="1400" dirty="0" smtClean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defRPr/>
            </a:pPr>
            <a:endParaRPr lang="ru-RU" altLang="ru-RU" sz="1400" dirty="0" smtClean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defRPr/>
            </a:pP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Дверное полотно рамочной </a:t>
            </a:r>
            <a:r>
              <a:rPr lang="ru-RU" altLang="ru-RU" sz="14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царговой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 конструкции,  с финишной отделкой </a:t>
            </a:r>
            <a:r>
              <a:rPr lang="ru-RU" altLang="ru-RU" sz="14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экошпоном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 компании </a:t>
            </a:r>
            <a:r>
              <a:rPr lang="en-US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  </a:t>
            </a:r>
            <a:r>
              <a:rPr lang="en-US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IMAWELL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 (германия)</a:t>
            </a:r>
            <a:r>
              <a:rPr lang="en-US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, повторяющим текстуру древесины. Цвет</a:t>
            </a:r>
            <a:r>
              <a:rPr lang="en-US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: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 Белый ясень, Дуб черный.</a:t>
            </a:r>
            <a:r>
              <a:rPr lang="en-US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Все конструктивные элементы полотна укутаны </a:t>
            </a:r>
            <a:r>
              <a:rPr lang="ru-RU" altLang="ru-RU" sz="14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экошпоном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 на 360° (нет наклеенной кромки). Телескопический </a:t>
            </a:r>
            <a:r>
              <a:rPr lang="ru-RU" altLang="ru-RU" sz="14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погонаж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 (коробка и наличники).</a:t>
            </a:r>
          </a:p>
          <a:p>
            <a:pPr algn="just">
              <a:spcBef>
                <a:spcPct val="0"/>
              </a:spcBef>
              <a:defRPr/>
            </a:pP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Обладает высокой стойкостью  к  механическим повреждениям, перепадам температур и влажности.</a:t>
            </a:r>
          </a:p>
          <a:p>
            <a:pPr>
              <a:spcBef>
                <a:spcPct val="0"/>
              </a:spcBef>
              <a:defRPr/>
            </a:pP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Стекло</a:t>
            </a:r>
            <a:r>
              <a:rPr lang="en-US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 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матированное, </a:t>
            </a:r>
            <a:r>
              <a:rPr lang="ru-RU" altLang="ru-RU" sz="14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пескоструй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 с рисунком ромб , придает изделию классический  изысканный облик.</a:t>
            </a:r>
            <a:b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Толщина полотна 40 мм / ширина боковой </a:t>
            </a:r>
            <a:r>
              <a:rPr lang="ru-RU" altLang="ru-RU" sz="14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царги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 115мм.</a:t>
            </a:r>
          </a:p>
          <a:p>
            <a:pPr algn="just">
              <a:spcBef>
                <a:spcPct val="0"/>
              </a:spcBef>
              <a:defRPr/>
            </a:pP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Продукция поставляется без врезки под фурнитуру.</a:t>
            </a:r>
          </a:p>
          <a:p>
            <a:pPr algn="just">
              <a:spcBef>
                <a:spcPct val="0"/>
              </a:spcBef>
              <a:defRPr/>
            </a:pP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Комплектуется  только телескопическим  </a:t>
            </a:r>
            <a:r>
              <a:rPr lang="ru-RU" altLang="ru-RU" sz="14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погонажом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</a:p>
          <a:p>
            <a:pPr algn="just">
              <a:spcBef>
                <a:spcPct val="0"/>
              </a:spcBef>
              <a:defRPr/>
            </a:pPr>
            <a:endParaRPr lang="ru-RU" altLang="ru-RU" sz="1400" dirty="0" smtClean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defRPr/>
            </a:pPr>
            <a:endParaRPr lang="ru-RU" altLang="ru-RU" sz="1400" dirty="0" smtClean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defRPr/>
            </a:pPr>
            <a:endParaRPr lang="ru-RU" altLang="ru-RU" sz="1200" dirty="0" smtClean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defRPr/>
            </a:pPr>
            <a:endParaRPr lang="ru-RU" altLang="ru-RU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549116" y="5082364"/>
            <a:ext cx="4263131" cy="16055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Bef>
                <a:spcPct val="0"/>
              </a:spcBef>
            </a:pPr>
            <a:endParaRPr lang="en-US" altLang="ru-RU" sz="1400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584863" y="5103628"/>
            <a:ext cx="3875809" cy="15842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endParaRPr lang="en-US" altLang="ru-RU" sz="1400" dirty="0" smtClean="0">
              <a:solidFill>
                <a:schemeClr val="bg1"/>
              </a:solidFill>
            </a:endParaRPr>
          </a:p>
        </p:txBody>
      </p:sp>
      <p:pic>
        <p:nvPicPr>
          <p:cNvPr id="14" name="Рисунок 25" descr="C:\Users\DIRECTOR\AppData\Local\Microsoft\Windows\Temporary Internet Files\Content.Word\IMG_25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54" y="5114261"/>
            <a:ext cx="1606966" cy="1511080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User\Desktop\обрамление телескопическое-мок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1025" y="5109573"/>
            <a:ext cx="1435394" cy="1520455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4"/>
          <a:stretch/>
        </p:blipFill>
        <p:spPr>
          <a:xfrm>
            <a:off x="177755" y="1328928"/>
            <a:ext cx="1696051" cy="357268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"/>
          <a:stretch/>
        </p:blipFill>
        <p:spPr>
          <a:xfrm>
            <a:off x="2061024" y="1328928"/>
            <a:ext cx="1604125" cy="357268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"/>
          <a:stretch/>
        </p:blipFill>
        <p:spPr>
          <a:xfrm>
            <a:off x="3852367" y="1328928"/>
            <a:ext cx="1653359" cy="357268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"/>
          <a:stretch/>
        </p:blipFill>
        <p:spPr>
          <a:xfrm>
            <a:off x="5692945" y="1328929"/>
            <a:ext cx="1658321" cy="357268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6729984"/>
            <a:ext cx="12192000" cy="12801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-14226"/>
            <a:ext cx="12192000" cy="920299"/>
          </a:xfrm>
          <a:prstGeom prst="rect">
            <a:avLst/>
          </a:prstGeom>
        </p:spPr>
      </p:pic>
      <p:pic>
        <p:nvPicPr>
          <p:cNvPr id="25" name="gmail-m_7115295107800142696gmail-m_-7725400401681213397Рисунок 1" descr="Лого_ДХ_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4395" y="17593"/>
            <a:ext cx="2270312" cy="906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3252355" y="259396"/>
            <a:ext cx="65439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Дверное полотно CLASSICO  </a:t>
            </a:r>
            <a:r>
              <a:rPr lang="ru-RU" dirty="0" err="1" smtClean="0">
                <a:solidFill>
                  <a:schemeClr val="bg1"/>
                </a:solidFill>
              </a:rPr>
              <a:t>Экошпон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404" y="174171"/>
            <a:ext cx="1889828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417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40000"/>
                <a:lumOff val="60000"/>
              </a:schemeClr>
            </a:gs>
            <a:gs pos="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528093" y="1147026"/>
            <a:ext cx="4273763" cy="3754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0"/>
              </a:spcBef>
              <a:defRPr/>
            </a:pPr>
            <a:endParaRPr lang="ru-RU" altLang="ru-RU" sz="1400" dirty="0" smtClean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defRPr/>
            </a:pP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Дверное полотно  рамочной </a:t>
            </a:r>
            <a:r>
              <a:rPr lang="ru-RU" altLang="ru-RU" sz="1400" dirty="0" err="1">
                <a:solidFill>
                  <a:schemeClr val="bg1"/>
                </a:solidFill>
                <a:cs typeface="Arial" panose="020B0604020202020204" pitchFamily="34" charset="0"/>
              </a:rPr>
              <a:t>царговой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 конструкции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, поперечные </a:t>
            </a:r>
            <a:r>
              <a:rPr lang="ru-RU" altLang="ru-RU" sz="14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царги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 с круглённым внутренним торцом,  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с финишной отделкой </a:t>
            </a:r>
            <a:r>
              <a:rPr lang="ru-RU" altLang="ru-RU" sz="1400" dirty="0" err="1">
                <a:solidFill>
                  <a:schemeClr val="bg1"/>
                </a:solidFill>
                <a:cs typeface="Arial" panose="020B0604020202020204" pitchFamily="34" charset="0"/>
              </a:rPr>
              <a:t>экошпоном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 компании </a:t>
            </a:r>
            <a:r>
              <a:rPr lang="en-US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 IMAWELL 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(Германия), повторяющим текстуру древесины. Цвет</a:t>
            </a:r>
            <a:r>
              <a:rPr lang="en-US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: 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Капучино, Дуб Белый, Дуб Золотой, </a:t>
            </a:r>
            <a:r>
              <a:rPr lang="ru-RU" altLang="ru-RU" sz="1400" dirty="0" err="1">
                <a:solidFill>
                  <a:schemeClr val="bg1"/>
                </a:solidFill>
                <a:cs typeface="Arial" panose="020B0604020202020204" pitchFamily="34" charset="0"/>
              </a:rPr>
              <a:t>Венге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  <a:r>
              <a:rPr lang="en-US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Все конструктивные элементы полотна укутаны </a:t>
            </a:r>
            <a:r>
              <a:rPr lang="ru-RU" altLang="ru-RU" sz="1400" dirty="0" err="1">
                <a:solidFill>
                  <a:schemeClr val="bg1"/>
                </a:solidFill>
                <a:cs typeface="Arial" panose="020B0604020202020204" pitchFamily="34" charset="0"/>
              </a:rPr>
              <a:t>экошпоном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 на 360° (нет наклеенной кромки). </a:t>
            </a:r>
          </a:p>
          <a:p>
            <a:pPr algn="just">
              <a:spcBef>
                <a:spcPct val="0"/>
              </a:spcBef>
              <a:defRPr/>
            </a:pP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Обладает высокой стойкостью  к  механическим повреждениям, перепадам температур и влажности.</a:t>
            </a:r>
          </a:p>
          <a:p>
            <a:pPr algn="just">
              <a:spcBef>
                <a:spcPct val="0"/>
              </a:spcBef>
              <a:defRPr/>
            </a:pP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/>
            </a:r>
            <a:b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Толщина полотна 40 мм / ширина боковой </a:t>
            </a:r>
            <a:r>
              <a:rPr lang="ru-RU" altLang="ru-RU" sz="1400" dirty="0" err="1">
                <a:solidFill>
                  <a:schemeClr val="bg1"/>
                </a:solidFill>
                <a:cs typeface="Arial" panose="020B0604020202020204" pitchFamily="34" charset="0"/>
              </a:rPr>
              <a:t>царги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 115мм.</a:t>
            </a:r>
          </a:p>
          <a:p>
            <a:pPr algn="just">
              <a:spcBef>
                <a:spcPct val="0"/>
              </a:spcBef>
              <a:defRPr/>
            </a:pP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Продукция поставляется без врезки под фурнитуру.</a:t>
            </a:r>
          </a:p>
          <a:p>
            <a:pPr algn="ctr">
              <a:spcBef>
                <a:spcPct val="0"/>
              </a:spcBef>
              <a:defRPr/>
            </a:pPr>
            <a:endParaRPr lang="ru-RU" altLang="ru-RU" sz="14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14" name="Рисунок 25" descr="C:\Users\DIRECTOR\AppData\Local\Microsoft\Windows\Temporary Internet Files\Content.Word\IMG_25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54" y="5114261"/>
            <a:ext cx="1606966" cy="1511080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User\Desktop\обрамление телескопическое-мок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1025" y="5109573"/>
            <a:ext cx="1435394" cy="1520455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729984"/>
            <a:ext cx="12192000" cy="12801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9510"/>
            <a:ext cx="12192000" cy="920299"/>
          </a:xfrm>
          <a:prstGeom prst="rect">
            <a:avLst/>
          </a:prstGeom>
        </p:spPr>
      </p:pic>
      <p:pic>
        <p:nvPicPr>
          <p:cNvPr id="25" name="gmail-m_7115295107800142696gmail-m_-7725400401681213397Рисунок 1" descr="Лого_ДХ_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4590" y="30171"/>
            <a:ext cx="2197410" cy="87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79648" y="236839"/>
            <a:ext cx="65166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Дверное полотно CLASSICO </a:t>
            </a:r>
            <a:r>
              <a:rPr lang="ru-RU" dirty="0">
                <a:solidFill>
                  <a:schemeClr val="bg1"/>
                </a:solidFill>
              </a:rPr>
              <a:t>3  </a:t>
            </a:r>
            <a:r>
              <a:rPr lang="ru-RU" dirty="0" smtClean="0">
                <a:solidFill>
                  <a:schemeClr val="bg1"/>
                </a:solidFill>
              </a:rPr>
              <a:t>2P </a:t>
            </a:r>
            <a:r>
              <a:rPr lang="ru-RU" dirty="0" err="1" smtClean="0">
                <a:solidFill>
                  <a:schemeClr val="bg1"/>
                </a:solidFill>
              </a:rPr>
              <a:t>экошпон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9"/>
          <a:stretch/>
        </p:blipFill>
        <p:spPr>
          <a:xfrm>
            <a:off x="5719907" y="1178160"/>
            <a:ext cx="1623003" cy="349775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"/>
          <a:stretch/>
        </p:blipFill>
        <p:spPr>
          <a:xfrm>
            <a:off x="186554" y="1178159"/>
            <a:ext cx="1623003" cy="350814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"/>
          <a:stretch/>
        </p:blipFill>
        <p:spPr>
          <a:xfrm>
            <a:off x="2061025" y="1178159"/>
            <a:ext cx="1623003" cy="3508142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"/>
          <a:stretch/>
        </p:blipFill>
        <p:spPr>
          <a:xfrm>
            <a:off x="3845436" y="1195685"/>
            <a:ext cx="1623003" cy="35081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557" y="72281"/>
            <a:ext cx="0" cy="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404" y="174171"/>
            <a:ext cx="1889828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135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4226"/>
            <a:ext cx="12192000" cy="711567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31358"/>
            <a:ext cx="12192000" cy="5688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gmail-m_7115295107800142696gmail-m_-7725400401681213397Рисунок 1" descr="Лого_ДХ_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6272" y="72281"/>
            <a:ext cx="2270312" cy="74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828" y="275763"/>
            <a:ext cx="1889828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0806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40000"/>
                <a:lumOff val="60000"/>
              </a:schemeClr>
            </a:gs>
            <a:gs pos="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528093" y="1147026"/>
            <a:ext cx="4538491" cy="40013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0"/>
              </a:spcBef>
              <a:defRPr/>
            </a:pP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Дверное 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полотно  рамочной </a:t>
            </a:r>
            <a:r>
              <a:rPr lang="ru-RU" altLang="ru-RU" sz="1400" dirty="0" err="1">
                <a:solidFill>
                  <a:schemeClr val="bg1"/>
                </a:solidFill>
                <a:cs typeface="Arial" panose="020B0604020202020204" pitchFamily="34" charset="0"/>
              </a:rPr>
              <a:t>царговой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 конструкции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, поперечные </a:t>
            </a:r>
            <a:r>
              <a:rPr lang="ru-RU" altLang="ru-RU" sz="14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царги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 с круглённым внутренним торцом,  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с финишной отделкой </a:t>
            </a:r>
            <a:r>
              <a:rPr lang="ru-RU" altLang="ru-RU" sz="1400" dirty="0" err="1">
                <a:solidFill>
                  <a:schemeClr val="bg1"/>
                </a:solidFill>
                <a:cs typeface="Arial" panose="020B0604020202020204" pitchFamily="34" charset="0"/>
              </a:rPr>
              <a:t>экошпоном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 компании </a:t>
            </a:r>
            <a:r>
              <a:rPr lang="en-US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 IMAWELL 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(Германия), повторяющим текстуру древесины. Цвет</a:t>
            </a:r>
            <a:r>
              <a:rPr lang="en-US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: 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Капучино, Дуб Белый, Дуб Золотой, </a:t>
            </a:r>
            <a:r>
              <a:rPr lang="ru-RU" altLang="ru-RU" sz="1400" dirty="0" err="1">
                <a:solidFill>
                  <a:schemeClr val="bg1"/>
                </a:solidFill>
                <a:cs typeface="Arial" panose="020B0604020202020204" pitchFamily="34" charset="0"/>
              </a:rPr>
              <a:t>Венге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  <a:r>
              <a:rPr lang="en-US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Все конструктивные элементы полотна укутаны </a:t>
            </a:r>
            <a:r>
              <a:rPr lang="ru-RU" altLang="ru-RU" sz="1400" dirty="0" err="1">
                <a:solidFill>
                  <a:schemeClr val="bg1"/>
                </a:solidFill>
                <a:cs typeface="Arial" panose="020B0604020202020204" pitchFamily="34" charset="0"/>
              </a:rPr>
              <a:t>экошпоном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 на 360° (нет наклеенной кромки). </a:t>
            </a:r>
          </a:p>
          <a:p>
            <a:pPr algn="just">
              <a:spcBef>
                <a:spcPct val="0"/>
              </a:spcBef>
              <a:defRPr/>
            </a:pP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Обладает высокой стойкостью  к  механическим повреждениям, перепадам температур и влажности.</a:t>
            </a:r>
          </a:p>
          <a:p>
            <a:pPr algn="just">
              <a:spcBef>
                <a:spcPct val="0"/>
              </a:spcBef>
              <a:defRPr/>
            </a:pP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Стекло</a:t>
            </a:r>
            <a:r>
              <a:rPr lang="en-US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  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матированное, </a:t>
            </a:r>
            <a:r>
              <a:rPr lang="ru-RU" altLang="ru-RU" sz="1400" dirty="0" err="1">
                <a:solidFill>
                  <a:schemeClr val="bg1"/>
                </a:solidFill>
                <a:cs typeface="Arial" panose="020B0604020202020204" pitchFamily="34" charset="0"/>
              </a:rPr>
              <a:t>пескоструй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 с рисунком ромб , придает изделию классический  изысканный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облик.</a:t>
            </a:r>
            <a:r>
              <a:rPr lang="en-US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Толщина 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полотна 40 мм / ширина боковой </a:t>
            </a:r>
            <a:r>
              <a:rPr lang="ru-RU" altLang="ru-RU" sz="1400" dirty="0" err="1">
                <a:solidFill>
                  <a:schemeClr val="bg1"/>
                </a:solidFill>
                <a:cs typeface="Arial" panose="020B0604020202020204" pitchFamily="34" charset="0"/>
              </a:rPr>
              <a:t>царги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 115мм.</a:t>
            </a:r>
          </a:p>
          <a:p>
            <a:pPr algn="just">
              <a:spcBef>
                <a:spcPct val="0"/>
              </a:spcBef>
              <a:defRPr/>
            </a:pP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Продукция поставляется без врезки под фурнитуру.</a:t>
            </a:r>
          </a:p>
          <a:p>
            <a:pPr algn="ctr">
              <a:spcBef>
                <a:spcPct val="0"/>
              </a:spcBef>
              <a:defRPr/>
            </a:pPr>
            <a:endParaRPr lang="ru-RU" altLang="ru-RU" sz="14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14" name="Рисунок 25" descr="C:\Users\DIRECTOR\AppData\Local\Microsoft\Windows\Temporary Internet Files\Content.Word\IMG_25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54" y="5114261"/>
            <a:ext cx="1606966" cy="1511080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User\Desktop\обрамление телескопическое-мок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1025" y="5109573"/>
            <a:ext cx="1435394" cy="1520455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729984"/>
            <a:ext cx="12192000" cy="12801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14226"/>
            <a:ext cx="12192000" cy="920299"/>
          </a:xfrm>
          <a:prstGeom prst="rect">
            <a:avLst/>
          </a:prstGeom>
        </p:spPr>
      </p:pic>
      <p:pic>
        <p:nvPicPr>
          <p:cNvPr id="25" name="gmail-m_7115295107800142696gmail-m_-7725400401681213397Рисунок 1" descr="Лого_ДХ_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6272" y="0"/>
            <a:ext cx="2395728" cy="906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55264" y="215819"/>
            <a:ext cx="65410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Дверное полотно CLASSICO </a:t>
            </a:r>
            <a:r>
              <a:rPr lang="ru-RU" dirty="0">
                <a:solidFill>
                  <a:schemeClr val="bg1"/>
                </a:solidFill>
              </a:rPr>
              <a:t>3  </a:t>
            </a:r>
            <a:r>
              <a:rPr lang="en-US" dirty="0" smtClean="0">
                <a:solidFill>
                  <a:schemeClr val="bg1"/>
                </a:solidFill>
              </a:rPr>
              <a:t>2V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экошпон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"/>
          <a:stretch/>
        </p:blipFill>
        <p:spPr>
          <a:xfrm>
            <a:off x="186554" y="1127152"/>
            <a:ext cx="1675729" cy="362149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7"/>
          <a:stretch/>
        </p:blipFill>
        <p:spPr>
          <a:xfrm>
            <a:off x="5693710" y="1127151"/>
            <a:ext cx="1675729" cy="36111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"/>
          <a:stretch/>
        </p:blipFill>
        <p:spPr>
          <a:xfrm>
            <a:off x="1990200" y="1127151"/>
            <a:ext cx="1675729" cy="362149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"/>
          <a:stretch/>
        </p:blipFill>
        <p:spPr>
          <a:xfrm>
            <a:off x="3836164" y="1127151"/>
            <a:ext cx="1675729" cy="362149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404" y="174171"/>
            <a:ext cx="1889828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7779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40000"/>
                <a:lumOff val="60000"/>
              </a:schemeClr>
            </a:gs>
            <a:gs pos="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822419" y="1313793"/>
            <a:ext cx="4000498" cy="37206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0"/>
              </a:spcBef>
              <a:defRPr/>
            </a:pPr>
            <a:endParaRPr lang="ru-RU" altLang="ru-RU" sz="1200" dirty="0" smtClean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defRPr/>
            </a:pPr>
            <a:endParaRPr lang="ru-RU" altLang="ru-RU" sz="1400" dirty="0" smtClean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defRPr/>
            </a:pP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Дверное полотно рамочно-щитовой конструкции.</a:t>
            </a:r>
          </a:p>
          <a:p>
            <a:pPr>
              <a:spcBef>
                <a:spcPct val="0"/>
              </a:spcBef>
              <a:defRPr/>
            </a:pP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Полотно состоит из 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обвязки </a:t>
            </a:r>
            <a:r>
              <a:rPr lang="en-US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  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влагостойкого ДСП и МДФ, двух панелей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HDF с вклеенным зеркалом и 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сотового заполнения. Толщина полотна 40мм с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ПВХ кромкой</a:t>
            </a:r>
            <a:r>
              <a:rPr lang="en-US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по краям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  <a:endParaRPr lang="ru-RU" altLang="ru-RU" sz="14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defRPr/>
            </a:pP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Обладает высокой стойкостью  к  механическим повреждениям, перепадам температур и влажности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. Цвет: </a:t>
            </a:r>
            <a:r>
              <a:rPr lang="ru-RU" altLang="ru-RU" sz="14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Капучино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, Дуб Белый, Дуб Золотой, </a:t>
            </a:r>
            <a:r>
              <a:rPr lang="ru-RU" altLang="ru-RU" sz="14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Венге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  <a:endParaRPr lang="ru-RU" altLang="ru-RU" sz="14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defRPr/>
            </a:pP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Зеркало</a:t>
            </a:r>
            <a:r>
              <a:rPr lang="en-US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 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матированное, </a:t>
            </a:r>
            <a:r>
              <a:rPr lang="ru-RU" altLang="ru-RU" sz="14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пескоструй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 с рисунком веточки , придает изделию неповторимый</a:t>
            </a:r>
            <a:r>
              <a:rPr lang="en-US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изысканный</a:t>
            </a:r>
            <a:r>
              <a:rPr lang="en-US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облик.</a:t>
            </a:r>
            <a:b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Толщина 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полотна 40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мм.</a:t>
            </a:r>
          </a:p>
          <a:p>
            <a:pPr>
              <a:spcBef>
                <a:spcPct val="0"/>
              </a:spcBef>
              <a:defRPr/>
            </a:pPr>
            <a:r>
              <a:rPr lang="en-US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Продукция 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поставляется без врезки под фурнитуру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</a:p>
          <a:p>
            <a:pPr>
              <a:spcBef>
                <a:spcPct val="0"/>
              </a:spcBef>
              <a:defRPr/>
            </a:pP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Комплектуется телескопическим и не телескопическим </a:t>
            </a:r>
            <a:r>
              <a:rPr lang="ru-RU" altLang="ru-RU" sz="14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погонажом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</a:p>
          <a:p>
            <a:pPr>
              <a:spcBef>
                <a:spcPct val="0"/>
              </a:spcBef>
              <a:defRPr/>
            </a:pPr>
            <a:endParaRPr lang="ru-RU" altLang="ru-RU" sz="14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defRPr/>
            </a:pPr>
            <a:endParaRPr lang="ru-RU" altLang="ru-RU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4"/>
          <a:stretch/>
        </p:blipFill>
        <p:spPr>
          <a:xfrm>
            <a:off x="192505" y="1475232"/>
            <a:ext cx="1676855" cy="33649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7"/>
          <a:stretch/>
        </p:blipFill>
        <p:spPr>
          <a:xfrm>
            <a:off x="2095282" y="1475232"/>
            <a:ext cx="1550125" cy="33771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4"/>
          <a:stretch/>
        </p:blipFill>
        <p:spPr>
          <a:xfrm>
            <a:off x="3879700" y="1475232"/>
            <a:ext cx="1594507" cy="33649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4"/>
          <a:stretch/>
        </p:blipFill>
        <p:spPr>
          <a:xfrm>
            <a:off x="5708499" y="1475232"/>
            <a:ext cx="1679853" cy="3364992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12088" y="5150257"/>
            <a:ext cx="1447800" cy="1476370"/>
          </a:xfrm>
          <a:prstGeom prst="rect">
            <a:avLst/>
          </a:prstGeom>
          <a:noFill/>
          <a:ln w="0" cmpd="sng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8194" name="Picture 2" descr="C:\Users\User\Desktop\IMG_7919-10-04-18-05-0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0024" y="5135524"/>
            <a:ext cx="1469288" cy="1488560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6729984"/>
            <a:ext cx="12192000" cy="12801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-14226"/>
            <a:ext cx="12192000" cy="920299"/>
          </a:xfrm>
          <a:prstGeom prst="rect">
            <a:avLst/>
          </a:prstGeom>
        </p:spPr>
      </p:pic>
      <p:pic>
        <p:nvPicPr>
          <p:cNvPr id="19" name="gmail-m_7115295107800142696gmail-m_-7725400401681213397Рисунок 1" descr="Лого_ДХ_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6272" y="1"/>
            <a:ext cx="2395728" cy="906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3267456" y="238375"/>
            <a:ext cx="65288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Дверное полотно SMART Z 1 </a:t>
            </a:r>
            <a:r>
              <a:rPr lang="ru-RU" dirty="0" err="1" smtClean="0">
                <a:solidFill>
                  <a:schemeClr val="bg1"/>
                </a:solidFill>
              </a:rPr>
              <a:t>Экошпон</a:t>
            </a:r>
            <a:r>
              <a:rPr lang="ru-RU" dirty="0" smtClean="0">
                <a:solidFill>
                  <a:schemeClr val="bg1"/>
                </a:solidFill>
              </a:rPr>
              <a:t>, зеркало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404" y="174171"/>
            <a:ext cx="1889828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8177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40000"/>
                <a:lumOff val="60000"/>
              </a:schemeClr>
            </a:gs>
            <a:gs pos="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811749" y="1198179"/>
            <a:ext cx="4000498" cy="3857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0"/>
              </a:spcBef>
              <a:defRPr/>
            </a:pPr>
            <a:endParaRPr lang="ru-RU" altLang="ru-RU" sz="1200" dirty="0" smtClean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defRPr/>
            </a:pP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Дверное полотно рамочно-щитовой конструкции.</a:t>
            </a:r>
          </a:p>
          <a:p>
            <a:pPr>
              <a:spcBef>
                <a:spcPct val="0"/>
              </a:spcBef>
              <a:defRPr/>
            </a:pP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Полотно состоит из обвязки </a:t>
            </a:r>
            <a:r>
              <a:rPr lang="en-US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 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влагостойкого ДСП и МДФ, двух панелей HDF с вклеенным зеркалом и сотового заполнения. Толщина полотна 40мм с  ПВХ кромкой</a:t>
            </a:r>
            <a:r>
              <a:rPr lang="en-US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по краям .</a:t>
            </a:r>
          </a:p>
          <a:p>
            <a:pPr>
              <a:spcBef>
                <a:spcPct val="0"/>
              </a:spcBef>
              <a:defRPr/>
            </a:pP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Обладает высокой стойкостью  к  механическим повреждениям, перепадам температур и влажности. Цвет: </a:t>
            </a:r>
            <a:r>
              <a:rPr lang="ru-RU" altLang="ru-RU" sz="14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Капучино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, Дуб Белый, Дуб Золотой, </a:t>
            </a:r>
            <a:r>
              <a:rPr lang="ru-RU" altLang="ru-RU" sz="14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Венге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</a:p>
          <a:p>
            <a:pPr>
              <a:spcBef>
                <a:spcPct val="0"/>
              </a:spcBef>
              <a:defRPr/>
            </a:pP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Зеркало</a:t>
            </a:r>
            <a:r>
              <a:rPr lang="en-US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 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матированное, </a:t>
            </a:r>
            <a:r>
              <a:rPr lang="ru-RU" altLang="ru-RU" sz="14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пескоструй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 с рисунком веточки , придает изделию неповторимый</a:t>
            </a:r>
            <a:r>
              <a:rPr lang="en-US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изысканный</a:t>
            </a:r>
            <a:r>
              <a:rPr lang="en-US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облик.</a:t>
            </a:r>
            <a:b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Толщина полотна 40 мм.</a:t>
            </a:r>
          </a:p>
          <a:p>
            <a:pPr>
              <a:spcBef>
                <a:spcPct val="0"/>
              </a:spcBef>
              <a:defRPr/>
            </a:pPr>
            <a:r>
              <a:rPr lang="en-US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Продукция поставляется без врезки под фурнитуру.</a:t>
            </a:r>
          </a:p>
          <a:p>
            <a:pPr>
              <a:spcBef>
                <a:spcPct val="0"/>
              </a:spcBef>
              <a:defRPr/>
            </a:pP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Комплектуется телескопическим и не телескопическим </a:t>
            </a:r>
            <a:r>
              <a:rPr lang="ru-RU" altLang="ru-RU" sz="14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погонажом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</a:p>
          <a:p>
            <a:pPr>
              <a:spcBef>
                <a:spcPct val="0"/>
              </a:spcBef>
              <a:defRPr/>
            </a:pPr>
            <a:endParaRPr lang="ru-RU" altLang="ru-RU" sz="1400" dirty="0" smtClean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defRPr/>
            </a:pPr>
            <a:endParaRPr lang="ru-RU" altLang="ru-RU" sz="12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3"/>
          <a:stretch/>
        </p:blipFill>
        <p:spPr>
          <a:xfrm>
            <a:off x="200023" y="1389889"/>
            <a:ext cx="1627381" cy="35112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1"/>
          <a:stretch/>
        </p:blipFill>
        <p:spPr>
          <a:xfrm>
            <a:off x="4000972" y="1389889"/>
            <a:ext cx="1634844" cy="351129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1"/>
          <a:stretch/>
        </p:blipFill>
        <p:spPr>
          <a:xfrm>
            <a:off x="5888526" y="1389889"/>
            <a:ext cx="1670513" cy="351129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0"/>
          <a:stretch/>
        </p:blipFill>
        <p:spPr>
          <a:xfrm>
            <a:off x="2077750" y="1389889"/>
            <a:ext cx="1670512" cy="3511295"/>
          </a:xfrm>
          <a:prstGeom prst="rect">
            <a:avLst/>
          </a:prstGeom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12088" y="5150257"/>
            <a:ext cx="1447800" cy="1476370"/>
          </a:xfrm>
          <a:prstGeom prst="rect">
            <a:avLst/>
          </a:prstGeom>
          <a:noFill/>
          <a:ln w="0" cmpd="sng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15" name="Picture 2" descr="C:\Users\User\Desktop\IMG_7919-10-04-18-05-0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0024" y="5135524"/>
            <a:ext cx="1469288" cy="1488560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6729984"/>
            <a:ext cx="12192000" cy="12801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-14226"/>
            <a:ext cx="12192000" cy="920299"/>
          </a:xfrm>
          <a:prstGeom prst="rect">
            <a:avLst/>
          </a:prstGeom>
        </p:spPr>
      </p:pic>
      <p:pic>
        <p:nvPicPr>
          <p:cNvPr id="21" name="gmail-m_7115295107800142696gmail-m_-7725400401681213397Рисунок 1" descr="Лого_ДХ_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6272" y="0"/>
            <a:ext cx="2395728" cy="906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3255264" y="259396"/>
            <a:ext cx="65410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Дверное полотно SMART Z 2 </a:t>
            </a:r>
            <a:r>
              <a:rPr lang="ru-RU" dirty="0" err="1" smtClean="0">
                <a:solidFill>
                  <a:schemeClr val="bg1"/>
                </a:solidFill>
              </a:rPr>
              <a:t>Экошпон</a:t>
            </a:r>
            <a:r>
              <a:rPr lang="ru-RU" dirty="0" smtClean="0">
                <a:solidFill>
                  <a:schemeClr val="bg1"/>
                </a:solidFill>
              </a:rPr>
              <a:t>, зеркало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404" y="174171"/>
            <a:ext cx="1889828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8585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40000"/>
                <a:lumOff val="60000"/>
              </a:schemeClr>
            </a:gs>
            <a:gs pos="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811749" y="1635982"/>
            <a:ext cx="4000498" cy="3239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0"/>
              </a:spcBef>
              <a:defRPr/>
            </a:pPr>
            <a:endParaRPr lang="ru-RU" altLang="ru-RU" sz="1200" dirty="0" smtClean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defRPr/>
            </a:pP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Дверное полотно рамочно-щитовой конструкции.</a:t>
            </a:r>
          </a:p>
          <a:p>
            <a:pPr>
              <a:spcBef>
                <a:spcPct val="0"/>
              </a:spcBef>
              <a:defRPr/>
            </a:pP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Полотно состоит из обвязки </a:t>
            </a:r>
            <a:r>
              <a:rPr lang="en-US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 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влагостойкого ДСП и МДФ, двух панелей HDF  и сотового заполнения. Толщина полотна 40мм с  ПВХ кромкой</a:t>
            </a:r>
            <a:r>
              <a:rPr lang="en-US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по краям .</a:t>
            </a:r>
          </a:p>
          <a:p>
            <a:pPr>
              <a:spcBef>
                <a:spcPct val="0"/>
              </a:spcBef>
              <a:defRPr/>
            </a:pP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Обладает высокой стойкостью  к  механическим повреждениям, перепадам температур и влажности. Цвет: </a:t>
            </a:r>
            <a:r>
              <a:rPr lang="ru-RU" altLang="ru-RU" sz="14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Капучино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, Дуб Белый, Дуб Золотой, </a:t>
            </a:r>
            <a:r>
              <a:rPr lang="ru-RU" altLang="ru-RU" sz="14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Венге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</a:p>
          <a:p>
            <a:pPr>
              <a:spcBef>
                <a:spcPct val="0"/>
              </a:spcBef>
              <a:defRPr/>
            </a:pP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/>
            </a:r>
            <a:b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Толщина полотна 40 мм.</a:t>
            </a:r>
          </a:p>
          <a:p>
            <a:pPr>
              <a:spcBef>
                <a:spcPct val="0"/>
              </a:spcBef>
              <a:defRPr/>
            </a:pPr>
            <a:r>
              <a:rPr lang="en-US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Продукция поставляется без врезки под фурнитуру.</a:t>
            </a:r>
          </a:p>
          <a:p>
            <a:pPr>
              <a:spcBef>
                <a:spcPct val="0"/>
              </a:spcBef>
              <a:defRPr/>
            </a:pPr>
            <a:endParaRPr lang="ru-RU" altLang="ru-RU" sz="1400" dirty="0" smtClean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defRPr/>
            </a:pPr>
            <a:endParaRPr lang="ru-RU" altLang="ru-RU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0"/>
          <a:stretch/>
        </p:blipFill>
        <p:spPr>
          <a:xfrm>
            <a:off x="192506" y="1463040"/>
            <a:ext cx="1719582" cy="33649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6"/>
          <a:stretch/>
        </p:blipFill>
        <p:spPr>
          <a:xfrm>
            <a:off x="2158899" y="1463040"/>
            <a:ext cx="1620392" cy="33528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0"/>
          <a:stretch/>
        </p:blipFill>
        <p:spPr>
          <a:xfrm>
            <a:off x="5916091" y="1463040"/>
            <a:ext cx="1591056" cy="33528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0"/>
          <a:stretch/>
        </p:blipFill>
        <p:spPr>
          <a:xfrm>
            <a:off x="4026102" y="1463040"/>
            <a:ext cx="1643178" cy="3352800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12088" y="5150257"/>
            <a:ext cx="1447800" cy="1476370"/>
          </a:xfrm>
          <a:prstGeom prst="rect">
            <a:avLst/>
          </a:prstGeom>
          <a:noFill/>
          <a:ln w="0" cmpd="sng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14" name="Picture 2" descr="C:\Users\User\Desktop\IMG_7919-10-04-18-05-0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0024" y="5135524"/>
            <a:ext cx="1469288" cy="1488560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6729984"/>
            <a:ext cx="12192000" cy="12801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-14226"/>
            <a:ext cx="12192000" cy="920299"/>
          </a:xfrm>
          <a:prstGeom prst="rect">
            <a:avLst/>
          </a:prstGeom>
        </p:spPr>
      </p:pic>
      <p:pic>
        <p:nvPicPr>
          <p:cNvPr id="20" name="gmail-m_7115295107800142696gmail-m_-7725400401681213397Рисунок 1" descr="Лого_ДХ_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6272" y="1"/>
            <a:ext cx="2395728" cy="906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359888" y="257860"/>
            <a:ext cx="35599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полотно SMART Z Глухое, </a:t>
            </a:r>
            <a:r>
              <a:rPr lang="ru-RU" dirty="0" err="1">
                <a:solidFill>
                  <a:schemeClr val="bg1"/>
                </a:solidFill>
              </a:rPr>
              <a:t>Экошпон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404" y="174171"/>
            <a:ext cx="1889828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8410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40000"/>
                <a:lumOff val="60000"/>
              </a:schemeClr>
            </a:gs>
            <a:gs pos="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811749" y="1635982"/>
            <a:ext cx="4000498" cy="3239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0"/>
              </a:spcBef>
              <a:defRPr/>
            </a:pPr>
            <a:r>
              <a:rPr lang="en-US" altLang="ru-RU" sz="1200" dirty="0" smtClean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endParaRPr lang="ru-RU" altLang="ru-RU" sz="1200" dirty="0" smtClean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defRPr/>
            </a:pP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Дверное полотно рамочно-щитовой конструкции</a:t>
            </a:r>
            <a:r>
              <a:rPr lang="en-US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 c </a:t>
            </a:r>
            <a:r>
              <a:rPr lang="ru-RU" altLang="ru-RU" sz="1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ПРИТВОРОМ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</a:p>
          <a:p>
            <a:pPr>
              <a:spcBef>
                <a:spcPct val="0"/>
              </a:spcBef>
              <a:defRPr/>
            </a:pP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Полотно состоит из обвязки </a:t>
            </a:r>
            <a:r>
              <a:rPr lang="en-US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 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влагостойкого ДСП и МДФ, двух панелей HDF  и сотового заполнения. Толщина полотна 40мм с  ПВХ кромкой</a:t>
            </a:r>
            <a:r>
              <a:rPr lang="en-US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по краям .</a:t>
            </a:r>
          </a:p>
          <a:p>
            <a:pPr>
              <a:spcBef>
                <a:spcPct val="0"/>
              </a:spcBef>
              <a:defRPr/>
            </a:pP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Обладает высокой стойкостью  к  механическим повреждениям, перепадам температур и влажности. Цвет: </a:t>
            </a:r>
            <a:r>
              <a:rPr lang="ru-RU" altLang="ru-RU" sz="14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Капучино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, Дуб Белый, Дуб Золотой, </a:t>
            </a:r>
            <a:r>
              <a:rPr lang="ru-RU" altLang="ru-RU" sz="14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Венге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  <a:b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Толщина полотна 40 мм.</a:t>
            </a:r>
          </a:p>
          <a:p>
            <a:pPr>
              <a:spcBef>
                <a:spcPct val="0"/>
              </a:spcBef>
              <a:defRPr/>
            </a:pPr>
            <a:r>
              <a:rPr lang="en-US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Продукция поставляется без врезки под фурнитуру.</a:t>
            </a:r>
          </a:p>
          <a:p>
            <a:pPr>
              <a:spcBef>
                <a:spcPct val="0"/>
              </a:spcBef>
              <a:defRPr/>
            </a:pPr>
            <a:r>
              <a:rPr lang="ru-RU" altLang="ru-RU" sz="1400" u="sng" dirty="0" smtClean="0">
                <a:solidFill>
                  <a:schemeClr val="bg1"/>
                </a:solidFill>
                <a:cs typeface="Arial" panose="020B0604020202020204" pitchFamily="34" charset="0"/>
              </a:rPr>
              <a:t>Комплектуется  только не телескопическим </a:t>
            </a:r>
            <a:r>
              <a:rPr lang="ru-RU" altLang="ru-RU" sz="1400" u="sng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погонажом</a:t>
            </a:r>
            <a:r>
              <a:rPr lang="ru-RU" altLang="ru-RU" sz="1400" u="sng" dirty="0" smtClean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</a:p>
          <a:p>
            <a:pPr>
              <a:spcBef>
                <a:spcPct val="0"/>
              </a:spcBef>
              <a:defRPr/>
            </a:pPr>
            <a:r>
              <a:rPr lang="ru-RU" altLang="ru-RU" sz="1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Продукция поставляется с врезкой под замок 2014 или 2018 на выбор</a:t>
            </a:r>
          </a:p>
          <a:p>
            <a:pPr>
              <a:spcBef>
                <a:spcPct val="0"/>
              </a:spcBef>
              <a:defRPr/>
            </a:pPr>
            <a:endParaRPr lang="ru-RU" altLang="ru-RU" sz="1400" u="sng" dirty="0" smtClean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defRPr/>
            </a:pPr>
            <a:endParaRPr lang="ru-RU" altLang="ru-RU" sz="1400" dirty="0" smtClean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defRPr/>
            </a:pPr>
            <a:endParaRPr lang="ru-RU" altLang="ru-RU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0"/>
          <a:stretch/>
        </p:blipFill>
        <p:spPr>
          <a:xfrm>
            <a:off x="192506" y="1463040"/>
            <a:ext cx="1719582" cy="33649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6"/>
          <a:stretch/>
        </p:blipFill>
        <p:spPr>
          <a:xfrm>
            <a:off x="2158899" y="1463040"/>
            <a:ext cx="1620392" cy="33528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0"/>
          <a:stretch/>
        </p:blipFill>
        <p:spPr>
          <a:xfrm>
            <a:off x="5916091" y="1463040"/>
            <a:ext cx="1591056" cy="33528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0"/>
          <a:stretch/>
        </p:blipFill>
        <p:spPr>
          <a:xfrm>
            <a:off x="4026102" y="1463040"/>
            <a:ext cx="1643178" cy="3352800"/>
          </a:xfrm>
          <a:prstGeom prst="rect">
            <a:avLst/>
          </a:prstGeom>
        </p:spPr>
      </p:pic>
      <p:pic>
        <p:nvPicPr>
          <p:cNvPr id="14" name="Picture 2" descr="C:\Users\User\Desktop\IMG_7919-10-04-18-05-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0024" y="5135524"/>
            <a:ext cx="1469288" cy="1488560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6729984"/>
            <a:ext cx="12192000" cy="12801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-14226"/>
            <a:ext cx="12192000" cy="920299"/>
          </a:xfrm>
          <a:prstGeom prst="rect">
            <a:avLst/>
          </a:prstGeom>
        </p:spPr>
      </p:pic>
      <p:pic>
        <p:nvPicPr>
          <p:cNvPr id="20" name="gmail-m_7115295107800142696gmail-m_-7725400401681213397Рисунок 1" descr="Лого_ДХ_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6272" y="-14225"/>
            <a:ext cx="2395728" cy="920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55264" y="140638"/>
            <a:ext cx="65410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полотно SMART Глухое с </a:t>
            </a:r>
            <a:r>
              <a:rPr lang="ru-RU" u="sng" dirty="0">
                <a:solidFill>
                  <a:schemeClr val="bg1"/>
                </a:solidFill>
              </a:rPr>
              <a:t>притвором</a:t>
            </a:r>
            <a:r>
              <a:rPr lang="ru-RU" dirty="0">
                <a:solidFill>
                  <a:schemeClr val="bg1"/>
                </a:solidFill>
              </a:rPr>
              <a:t> и врезкой под замок 2014\2018 </a:t>
            </a:r>
            <a:r>
              <a:rPr lang="ru-RU" dirty="0" err="1" smtClean="0">
                <a:solidFill>
                  <a:schemeClr val="bg1"/>
                </a:solidFill>
              </a:rPr>
              <a:t>Экошпон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64036" y="5139559"/>
            <a:ext cx="1441012" cy="143991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404" y="174171"/>
            <a:ext cx="1889828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9898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40000"/>
                <a:lumOff val="60000"/>
              </a:schemeClr>
            </a:gs>
            <a:gs pos="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583826" y="1231393"/>
            <a:ext cx="3415670" cy="3904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0"/>
              </a:spcBef>
              <a:defRPr/>
            </a:pPr>
            <a:endParaRPr lang="ru-RU" altLang="ru-RU" sz="1200" dirty="0" smtClean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defRPr/>
            </a:pP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Дверное полотно рамочно-щитовой конструкции.</a:t>
            </a:r>
          </a:p>
          <a:p>
            <a:pPr>
              <a:spcBef>
                <a:spcPct val="0"/>
              </a:spcBef>
              <a:defRPr/>
            </a:pP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Полотно состоит из обвязки </a:t>
            </a:r>
            <a:r>
              <a:rPr lang="en-US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 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влагостойкого </a:t>
            </a:r>
            <a:r>
              <a:rPr lang="ru-RU" altLang="ru-RU" sz="14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ДС</a:t>
            </a:r>
            <a:r>
              <a:rPr lang="ru-RU" altLang="ru-RU" sz="1400" dirty="0" err="1">
                <a:solidFill>
                  <a:schemeClr val="bg1"/>
                </a:solidFill>
                <a:cs typeface="Arial" panose="020B0604020202020204" pitchFamily="34" charset="0"/>
              </a:rPr>
              <a:t>т</a:t>
            </a:r>
            <a:r>
              <a:rPr lang="ru-RU" altLang="ru-RU" sz="14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П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 и МДФ, двух панелей HDF  и сотового заполнения. Толщина полотна 40мм с  ПВХ кромкой</a:t>
            </a:r>
            <a:r>
              <a:rPr lang="en-US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по краям .</a:t>
            </a:r>
          </a:p>
          <a:p>
            <a:pPr>
              <a:spcBef>
                <a:spcPct val="0"/>
              </a:spcBef>
              <a:defRPr/>
            </a:pP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Обладает высокой стойкостью  к  механическим повреждениям, перепадам температур и влажности. Цвет: Дуб шале седой, Дуб шале песок и Пломбир </a:t>
            </a:r>
            <a:r>
              <a:rPr lang="ru-RU" altLang="ru-RU" sz="14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браш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</a:p>
          <a:p>
            <a:pPr>
              <a:spcBef>
                <a:spcPct val="0"/>
              </a:spcBef>
              <a:defRPr/>
            </a:pP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Стекло</a:t>
            </a:r>
            <a:r>
              <a:rPr lang="en-US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  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матированное, </a:t>
            </a:r>
            <a:r>
              <a:rPr lang="ru-RU" altLang="ru-RU" sz="1400" dirty="0" err="1">
                <a:solidFill>
                  <a:schemeClr val="bg1"/>
                </a:solidFill>
                <a:cs typeface="Arial" panose="020B0604020202020204" pitchFamily="34" charset="0"/>
              </a:rPr>
              <a:t>пескоструй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 с рисунком ромб , придает изделию классический  изысканный облик.</a:t>
            </a:r>
            <a:b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Толщина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полотна 40 мм.</a:t>
            </a:r>
          </a:p>
          <a:p>
            <a:pPr>
              <a:spcBef>
                <a:spcPct val="0"/>
              </a:spcBef>
              <a:defRPr/>
            </a:pP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Продукция поставляется без врезки под фурнитуру.</a:t>
            </a:r>
          </a:p>
          <a:p>
            <a:pPr algn="ctr">
              <a:spcBef>
                <a:spcPct val="0"/>
              </a:spcBef>
              <a:defRPr/>
            </a:pPr>
            <a:endParaRPr lang="ru-RU" altLang="ru-RU" sz="12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14" name="Picture 2" descr="C:\Users\User\Desktop\IMG_7919-10-04-18-05-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4" y="5138863"/>
            <a:ext cx="1469288" cy="1462982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156" y="1662895"/>
            <a:ext cx="1431127" cy="304112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84" y="1652797"/>
            <a:ext cx="1420905" cy="304112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584" y="1652797"/>
            <a:ext cx="1299350" cy="305122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898" y="1662895"/>
            <a:ext cx="1299350" cy="303102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548" y="1652796"/>
            <a:ext cx="1259404" cy="305122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567" y="1662894"/>
            <a:ext cx="1321260" cy="30411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836878" y="5135521"/>
            <a:ext cx="1601109" cy="146632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525795" y="5135521"/>
            <a:ext cx="1566587" cy="146632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6729984"/>
            <a:ext cx="12192000" cy="12801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-14226"/>
            <a:ext cx="12192000" cy="920299"/>
          </a:xfrm>
          <a:prstGeom prst="rect">
            <a:avLst/>
          </a:prstGeom>
        </p:spPr>
      </p:pic>
      <p:pic>
        <p:nvPicPr>
          <p:cNvPr id="26" name="gmail-m_7115295107800142696gmail-m_-7725400401681213397Рисунок 1" descr="Лого_ДХ_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6272" y="1"/>
            <a:ext cx="2395728" cy="906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3328416" y="248885"/>
            <a:ext cx="6467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Дверное полотно IMPERIA  </a:t>
            </a:r>
            <a:r>
              <a:rPr lang="ru-RU" dirty="0" err="1" smtClean="0">
                <a:solidFill>
                  <a:schemeClr val="bg1"/>
                </a:solidFill>
              </a:rPr>
              <a:t>Экошпон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404" y="174171"/>
            <a:ext cx="1889828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5816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40000"/>
                <a:lumOff val="60000"/>
              </a:schemeClr>
            </a:gs>
            <a:gs pos="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583826" y="1043941"/>
            <a:ext cx="3415670" cy="39772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0"/>
              </a:spcBef>
              <a:defRPr/>
            </a:pPr>
            <a:endParaRPr lang="ru-RU" altLang="ru-RU" sz="1200" dirty="0" smtClean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defRPr/>
            </a:pP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Дверное полотно рамочно-щитовой конструкции.</a:t>
            </a:r>
          </a:p>
          <a:p>
            <a:pPr>
              <a:spcBef>
                <a:spcPct val="0"/>
              </a:spcBef>
              <a:defRPr/>
            </a:pP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Полотно состоит из обвязки </a:t>
            </a:r>
            <a:r>
              <a:rPr lang="en-US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 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влагостойкого </a:t>
            </a:r>
            <a:r>
              <a:rPr lang="ru-RU" altLang="ru-RU" sz="14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ДС</a:t>
            </a:r>
            <a:r>
              <a:rPr lang="ru-RU" altLang="ru-RU" sz="1400" dirty="0" err="1">
                <a:solidFill>
                  <a:schemeClr val="bg1"/>
                </a:solidFill>
                <a:cs typeface="Arial" panose="020B0604020202020204" pitchFamily="34" charset="0"/>
              </a:rPr>
              <a:t>т</a:t>
            </a:r>
            <a:r>
              <a:rPr lang="ru-RU" altLang="ru-RU" sz="14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П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 и МДФ, двух панелей HDF  с  заполнение из </a:t>
            </a:r>
            <a:r>
              <a:rPr lang="ru-RU" altLang="ru-RU" sz="14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пенополистирола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. Толщина полотна 40мм с  алюминиевой кромкой</a:t>
            </a:r>
            <a:r>
              <a:rPr lang="en-US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по краям и установленным</a:t>
            </a:r>
            <a:r>
              <a:rPr lang="en-US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ru-RU" altLang="ru-RU" sz="14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сантех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/</a:t>
            </a:r>
            <a:r>
              <a:rPr lang="ru-RU" altLang="ru-RU" sz="14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меж.ком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. замком </a:t>
            </a:r>
            <a:r>
              <a:rPr lang="en-US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MORELLI1895.</a:t>
            </a:r>
            <a:endParaRPr lang="ru-RU" altLang="ru-RU" sz="1400" dirty="0" smtClean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defRPr/>
            </a:pP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Обладает высокой стойкостью  к  механическим повреждениям, перепадам температур и влажности. </a:t>
            </a:r>
          </a:p>
          <a:p>
            <a:pPr>
              <a:spcBef>
                <a:spcPct val="0"/>
              </a:spcBef>
              <a:defRPr/>
            </a:pP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Цвет: Дуб серый поперечный и дуб белый поперечный.</a:t>
            </a:r>
          </a:p>
          <a:p>
            <a:pPr>
              <a:spcBef>
                <a:spcPct val="0"/>
              </a:spcBef>
              <a:defRPr/>
            </a:pP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Стекло</a:t>
            </a:r>
            <a:r>
              <a:rPr lang="en-US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- матированное зеркало.</a:t>
            </a:r>
          </a:p>
          <a:p>
            <a:pPr>
              <a:spcBef>
                <a:spcPct val="0"/>
              </a:spcBef>
              <a:defRPr/>
            </a:pP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Толщина полотна 40 мм.</a:t>
            </a:r>
          </a:p>
          <a:p>
            <a:pPr>
              <a:spcBef>
                <a:spcPct val="0"/>
              </a:spcBef>
              <a:defRPr/>
            </a:pP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Коробка поставляется комплектами , в комплект входят 2,5 ст. телескопической коробки и две накладные петли типа «Бабочка».</a:t>
            </a:r>
          </a:p>
          <a:p>
            <a:pPr algn="ctr">
              <a:spcBef>
                <a:spcPct val="0"/>
              </a:spcBef>
              <a:defRPr/>
            </a:pPr>
            <a:endParaRPr lang="ru-RU" altLang="ru-RU" sz="12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729984"/>
            <a:ext cx="12192000" cy="12801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4226"/>
            <a:ext cx="12192000" cy="920299"/>
          </a:xfrm>
          <a:prstGeom prst="rect">
            <a:avLst/>
          </a:prstGeom>
        </p:spPr>
      </p:pic>
      <p:pic>
        <p:nvPicPr>
          <p:cNvPr id="26" name="gmail-m_7115295107800142696gmail-m_-7725400401681213397Рисунок 1" descr="Лого_ДХ_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6272" y="1"/>
            <a:ext cx="2395728" cy="906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3542" y="5135520"/>
            <a:ext cx="2087884" cy="14782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63099" y="5151831"/>
            <a:ext cx="1707429" cy="14619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/>
          <a:srcRect b="515"/>
          <a:stretch/>
        </p:blipFill>
        <p:spPr>
          <a:xfrm>
            <a:off x="4503919" y="1386830"/>
            <a:ext cx="1644397" cy="355666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/>
          <a:srcRect b="1159"/>
          <a:stretch/>
        </p:blipFill>
        <p:spPr>
          <a:xfrm>
            <a:off x="6481706" y="1386830"/>
            <a:ext cx="1650358" cy="352009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/>
          <a:srcRect b="1094"/>
          <a:stretch/>
        </p:blipFill>
        <p:spPr>
          <a:xfrm>
            <a:off x="2463100" y="1386830"/>
            <a:ext cx="1707429" cy="355666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 cstate="print"/>
          <a:srcRect b="1177"/>
          <a:stretch/>
        </p:blipFill>
        <p:spPr>
          <a:xfrm>
            <a:off x="404691" y="1386831"/>
            <a:ext cx="1683193" cy="355093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3255264" y="141918"/>
            <a:ext cx="65410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Дверное полотно TECHNO с алюминиевой кромкой и замком  MORELLI 1895 P SN </a:t>
            </a:r>
            <a:r>
              <a:rPr lang="ru-RU" dirty="0" err="1" smtClean="0">
                <a:solidFill>
                  <a:schemeClr val="bg1"/>
                </a:solidFill>
              </a:rPr>
              <a:t>Экошпон</a:t>
            </a:r>
            <a:r>
              <a:rPr lang="ru-RU" dirty="0" smtClean="0">
                <a:solidFill>
                  <a:schemeClr val="bg1"/>
                </a:solidFill>
              </a:rPr>
              <a:t>/</a:t>
            </a:r>
            <a:r>
              <a:rPr lang="ru-RU" dirty="0" err="1" smtClean="0">
                <a:solidFill>
                  <a:schemeClr val="bg1"/>
                </a:solidFill>
              </a:rPr>
              <a:t>пенополистирол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404" y="174171"/>
            <a:ext cx="1889828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6698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40000"/>
                <a:lumOff val="60000"/>
              </a:schemeClr>
            </a:gs>
            <a:gs pos="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583826" y="1034213"/>
            <a:ext cx="3415670" cy="41013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0"/>
              </a:spcBef>
              <a:defRPr/>
            </a:pPr>
            <a:endParaRPr lang="ru-RU" altLang="ru-RU" sz="1200" dirty="0" smtClean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defRPr/>
            </a:pP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Дверное полотно  рамочной </a:t>
            </a:r>
            <a:r>
              <a:rPr lang="ru-RU" altLang="ru-RU" sz="1400" dirty="0" err="1">
                <a:solidFill>
                  <a:schemeClr val="bg1"/>
                </a:solidFill>
                <a:cs typeface="Arial" panose="020B0604020202020204" pitchFamily="34" charset="0"/>
              </a:rPr>
              <a:t>царговой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конструкции</a:t>
            </a:r>
            <a:r>
              <a:rPr lang="en-US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 c </a:t>
            </a:r>
            <a:r>
              <a:rPr lang="ru-RU" altLang="ru-RU" sz="1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ПРИТВОРОМ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, финишная отделка </a:t>
            </a:r>
            <a:r>
              <a:rPr lang="ru-RU" altLang="ru-RU" sz="1400" dirty="0" err="1">
                <a:solidFill>
                  <a:schemeClr val="bg1"/>
                </a:solidFill>
                <a:cs typeface="Arial" panose="020B0604020202020204" pitchFamily="34" charset="0"/>
              </a:rPr>
              <a:t>экошпоном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 компании </a:t>
            </a:r>
            <a:r>
              <a:rPr lang="en-US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 IMAWELL 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(Германия), повторяющим текстуру древесины. Цвет</a:t>
            </a:r>
            <a:r>
              <a:rPr lang="en-US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: 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Капучино, Дуб Белый, Дуб Золотой, </a:t>
            </a:r>
            <a:r>
              <a:rPr lang="ru-RU" altLang="ru-RU" sz="1400" dirty="0" err="1">
                <a:solidFill>
                  <a:schemeClr val="bg1"/>
                </a:solidFill>
                <a:cs typeface="Arial" panose="020B0604020202020204" pitchFamily="34" charset="0"/>
              </a:rPr>
              <a:t>Венге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  <a:r>
              <a:rPr lang="en-US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Все конструктивные элементы полотна укутаны </a:t>
            </a:r>
            <a:r>
              <a:rPr lang="ru-RU" altLang="ru-RU" sz="1400" dirty="0" err="1">
                <a:solidFill>
                  <a:schemeClr val="bg1"/>
                </a:solidFill>
                <a:cs typeface="Arial" panose="020B0604020202020204" pitchFamily="34" charset="0"/>
              </a:rPr>
              <a:t>экошпоном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 на 360° (нет наклеенной кромки). </a:t>
            </a:r>
          </a:p>
          <a:p>
            <a:pPr>
              <a:spcBef>
                <a:spcPct val="0"/>
              </a:spcBef>
              <a:defRPr/>
            </a:pP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Обладает высокой стойкостью  к  механическим повреждениям, перепадам температур и влажности.</a:t>
            </a:r>
          </a:p>
          <a:p>
            <a:pPr algn="just">
              <a:spcBef>
                <a:spcPct val="0"/>
              </a:spcBef>
              <a:defRPr/>
            </a:pP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Толщина 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полотна 40 мм / ширина боковой </a:t>
            </a:r>
            <a:r>
              <a:rPr lang="ru-RU" altLang="ru-RU" sz="1400" dirty="0" err="1">
                <a:solidFill>
                  <a:schemeClr val="bg1"/>
                </a:solidFill>
                <a:cs typeface="Arial" panose="020B0604020202020204" pitchFamily="34" charset="0"/>
              </a:rPr>
              <a:t>царги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 115мм.</a:t>
            </a:r>
          </a:p>
          <a:p>
            <a:pPr>
              <a:spcBef>
                <a:spcPct val="0"/>
              </a:spcBef>
              <a:defRPr/>
            </a:pPr>
            <a:r>
              <a:rPr lang="ru-RU" altLang="ru-RU" sz="1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Продукция</a:t>
            </a:r>
            <a:r>
              <a:rPr lang="en-US" altLang="ru-RU" sz="1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ru-RU" altLang="ru-RU" sz="1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поставляется с установленным замком 2014 или 2018 на выбор</a:t>
            </a:r>
            <a:endParaRPr lang="ru-RU" altLang="ru-RU" sz="14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defRPr/>
            </a:pPr>
            <a:endParaRPr lang="ru-RU" altLang="ru-RU" sz="14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729984"/>
            <a:ext cx="12192000" cy="12801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4226"/>
            <a:ext cx="12192000" cy="920299"/>
          </a:xfrm>
          <a:prstGeom prst="rect">
            <a:avLst/>
          </a:prstGeom>
        </p:spPr>
      </p:pic>
      <p:pic>
        <p:nvPicPr>
          <p:cNvPr id="26" name="gmail-m_7115295107800142696gmail-m_-7725400401681213397Рисунок 1" descr="Лого_ДХ_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6272" y="1"/>
            <a:ext cx="2395728" cy="906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0880" y="206088"/>
            <a:ext cx="65653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Двери с притвором Серия </a:t>
            </a:r>
            <a:r>
              <a:rPr lang="ru-RU" dirty="0" smtClean="0">
                <a:solidFill>
                  <a:schemeClr val="bg1"/>
                </a:solidFill>
              </a:rPr>
              <a:t>TREND 5Р </a:t>
            </a:r>
            <a:r>
              <a:rPr lang="ru-RU" dirty="0" err="1" smtClean="0">
                <a:solidFill>
                  <a:schemeClr val="bg1"/>
                </a:solidFill>
              </a:rPr>
              <a:t>Экошпон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с  замок 2014\2018  (ЗАКАЗ)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6"/>
          <a:stretch/>
        </p:blipFill>
        <p:spPr>
          <a:xfrm>
            <a:off x="4563319" y="1278053"/>
            <a:ext cx="1709294" cy="3659707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6"/>
          <a:stretch/>
        </p:blipFill>
        <p:spPr>
          <a:xfrm>
            <a:off x="6514126" y="1278053"/>
            <a:ext cx="1707413" cy="3659707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0"/>
          <a:stretch/>
        </p:blipFill>
        <p:spPr>
          <a:xfrm>
            <a:off x="653880" y="1278053"/>
            <a:ext cx="1707413" cy="3684091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129"/>
          <a:stretch/>
        </p:blipFill>
        <p:spPr>
          <a:xfrm>
            <a:off x="2633236" y="1278053"/>
            <a:ext cx="1707413" cy="3671899"/>
          </a:xfrm>
          <a:prstGeom prst="rect">
            <a:avLst/>
          </a:prstGeom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70174" y="5160431"/>
            <a:ext cx="1405270" cy="1419045"/>
          </a:xfrm>
          <a:prstGeom prst="rect">
            <a:avLst/>
          </a:prstGeom>
          <a:noFill/>
          <a:ln w="0" cmpd="sng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1056" y="5129048"/>
            <a:ext cx="1441012" cy="146093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404" y="174171"/>
            <a:ext cx="1889828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4485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40000"/>
                <a:lumOff val="60000"/>
              </a:schemeClr>
            </a:gs>
            <a:gs pos="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583826" y="1034213"/>
            <a:ext cx="3415670" cy="41013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0"/>
              </a:spcBef>
              <a:defRPr/>
            </a:pPr>
            <a:endParaRPr lang="ru-RU" altLang="ru-RU" sz="1200" dirty="0" smtClean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defRPr/>
            </a:pP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Дверное полотно  рамочной </a:t>
            </a:r>
            <a:r>
              <a:rPr lang="ru-RU" altLang="ru-RU" sz="1400" dirty="0" err="1">
                <a:solidFill>
                  <a:schemeClr val="bg1"/>
                </a:solidFill>
                <a:cs typeface="Arial" panose="020B0604020202020204" pitchFamily="34" charset="0"/>
              </a:rPr>
              <a:t>царговой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конструкции</a:t>
            </a:r>
            <a:r>
              <a:rPr lang="en-US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 c </a:t>
            </a:r>
            <a:r>
              <a:rPr lang="ru-RU" altLang="ru-RU" sz="1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ПРИТВОРОМ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, финишная отделка </a:t>
            </a:r>
            <a:r>
              <a:rPr lang="ru-RU" altLang="ru-RU" sz="1400" dirty="0" err="1">
                <a:solidFill>
                  <a:schemeClr val="bg1"/>
                </a:solidFill>
                <a:cs typeface="Arial" panose="020B0604020202020204" pitchFamily="34" charset="0"/>
              </a:rPr>
              <a:t>экошпоном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 компании </a:t>
            </a:r>
            <a:r>
              <a:rPr lang="en-US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 IMAWELL 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(Германия), повторяющим текстуру древесины. Цвет</a:t>
            </a:r>
            <a:r>
              <a:rPr lang="en-US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: 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Капучино, Дуб Белый, Дуб Золотой, </a:t>
            </a:r>
            <a:r>
              <a:rPr lang="ru-RU" altLang="ru-RU" sz="1400" dirty="0" err="1">
                <a:solidFill>
                  <a:schemeClr val="bg1"/>
                </a:solidFill>
                <a:cs typeface="Arial" panose="020B0604020202020204" pitchFamily="34" charset="0"/>
              </a:rPr>
              <a:t>Венге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  <a:r>
              <a:rPr lang="en-US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Все конструктивные элементы полотна укутаны </a:t>
            </a:r>
            <a:r>
              <a:rPr lang="ru-RU" altLang="ru-RU" sz="1400" dirty="0" err="1">
                <a:solidFill>
                  <a:schemeClr val="bg1"/>
                </a:solidFill>
                <a:cs typeface="Arial" panose="020B0604020202020204" pitchFamily="34" charset="0"/>
              </a:rPr>
              <a:t>экошпоном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 на 360° (нет наклеенной кромки). </a:t>
            </a:r>
          </a:p>
          <a:p>
            <a:pPr>
              <a:spcBef>
                <a:spcPct val="0"/>
              </a:spcBef>
              <a:defRPr/>
            </a:pP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Обладает высокой стойкостью  к  механическим повреждениям, перепадам температур и влажности.</a:t>
            </a:r>
          </a:p>
          <a:p>
            <a:pPr>
              <a:spcBef>
                <a:spcPct val="0"/>
              </a:spcBef>
              <a:defRPr/>
            </a:pP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Стекло: </a:t>
            </a:r>
            <a:r>
              <a:rPr lang="en-US" altLang="ru-RU" sz="1400" dirty="0" err="1">
                <a:solidFill>
                  <a:schemeClr val="bg1"/>
                </a:solidFill>
                <a:cs typeface="Arial" panose="020B0604020202020204" pitchFamily="34" charset="0"/>
              </a:rPr>
              <a:t>Matelux</a:t>
            </a:r>
            <a:r>
              <a:rPr lang="en-US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 (</a:t>
            </a:r>
            <a:r>
              <a:rPr lang="ru-RU" altLang="ru-RU" sz="1400" dirty="0" err="1">
                <a:solidFill>
                  <a:schemeClr val="bg1"/>
                </a:solidFill>
                <a:cs typeface="Arial" panose="020B0604020202020204" pitchFamily="34" charset="0"/>
              </a:rPr>
              <a:t>Сатинат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 хим. Травления</a:t>
            </a:r>
            <a:r>
              <a:rPr lang="en-US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)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  <a:b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Толщина полотна 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40 мм / ширина боковой </a:t>
            </a:r>
            <a:r>
              <a:rPr lang="ru-RU" altLang="ru-RU" sz="1400" dirty="0" err="1">
                <a:solidFill>
                  <a:schemeClr val="bg1"/>
                </a:solidFill>
                <a:cs typeface="Arial" panose="020B0604020202020204" pitchFamily="34" charset="0"/>
              </a:rPr>
              <a:t>царги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 115мм.</a:t>
            </a:r>
          </a:p>
          <a:p>
            <a:pPr>
              <a:spcBef>
                <a:spcPct val="0"/>
              </a:spcBef>
              <a:defRPr/>
            </a:pPr>
            <a:r>
              <a:rPr lang="ru-RU" altLang="ru-RU" sz="1400" b="1" dirty="0">
                <a:solidFill>
                  <a:schemeClr val="bg1"/>
                </a:solidFill>
                <a:cs typeface="Arial" panose="020B0604020202020204" pitchFamily="34" charset="0"/>
              </a:rPr>
              <a:t>Продукция поставляется </a:t>
            </a:r>
            <a:r>
              <a:rPr lang="ru-RU" altLang="ru-RU" sz="1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с установленным замком 2014 или 2018 на выбор</a:t>
            </a:r>
            <a:endParaRPr lang="ru-RU" altLang="ru-RU" sz="14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defRPr/>
            </a:pPr>
            <a:endParaRPr lang="ru-RU" altLang="ru-RU" sz="14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729984"/>
            <a:ext cx="12192000" cy="12801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4226"/>
            <a:ext cx="12192000" cy="920299"/>
          </a:xfrm>
          <a:prstGeom prst="rect">
            <a:avLst/>
          </a:prstGeom>
        </p:spPr>
      </p:pic>
      <p:pic>
        <p:nvPicPr>
          <p:cNvPr id="26" name="gmail-m_7115295107800142696gmail-m_-7725400401681213397Рисунок 1" descr="Лого_ДХ_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6272" y="-14226"/>
            <a:ext cx="2395728" cy="89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79648" y="237619"/>
            <a:ext cx="65166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Двери с притвором Серия </a:t>
            </a:r>
            <a:r>
              <a:rPr lang="ru-RU" dirty="0" smtClean="0">
                <a:solidFill>
                  <a:schemeClr val="bg1"/>
                </a:solidFill>
              </a:rPr>
              <a:t>TREND 2</a:t>
            </a:r>
            <a:r>
              <a:rPr lang="en-US" dirty="0" smtClean="0">
                <a:solidFill>
                  <a:schemeClr val="bg1"/>
                </a:solidFill>
              </a:rPr>
              <a:t>V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Экошпон</a:t>
            </a:r>
            <a:r>
              <a:rPr lang="ru-RU" dirty="0" smtClean="0">
                <a:solidFill>
                  <a:schemeClr val="bg1"/>
                </a:solidFill>
              </a:rPr>
              <a:t> с  замок 2014\2018  (ЗАКАЗ)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6"/>
          <a:stretch/>
        </p:blipFill>
        <p:spPr>
          <a:xfrm>
            <a:off x="4567173" y="1299987"/>
            <a:ext cx="1738139" cy="373472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31"/>
          <a:stretch/>
        </p:blipFill>
        <p:spPr>
          <a:xfrm>
            <a:off x="557086" y="1277200"/>
            <a:ext cx="1736515" cy="374573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6"/>
          <a:stretch/>
        </p:blipFill>
        <p:spPr>
          <a:xfrm>
            <a:off x="2590096" y="1282708"/>
            <a:ext cx="1736230" cy="373472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6"/>
          <a:stretch/>
        </p:blipFill>
        <p:spPr>
          <a:xfrm>
            <a:off x="6546159" y="1288972"/>
            <a:ext cx="1741172" cy="3745735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90096" y="5135521"/>
            <a:ext cx="1405270" cy="1476370"/>
          </a:xfrm>
          <a:prstGeom prst="rect">
            <a:avLst/>
          </a:prstGeom>
          <a:noFill/>
          <a:ln w="0" cmpd="sng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1056" y="5129048"/>
            <a:ext cx="1441012" cy="146093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404" y="174171"/>
            <a:ext cx="1889828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0673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40000"/>
                <a:lumOff val="60000"/>
              </a:schemeClr>
            </a:gs>
            <a:gs pos="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729984"/>
            <a:ext cx="12192000" cy="12801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4226"/>
            <a:ext cx="12192000" cy="560491"/>
          </a:xfrm>
          <a:prstGeom prst="rect">
            <a:avLst/>
          </a:prstGeom>
        </p:spPr>
      </p:pic>
      <p:pic>
        <p:nvPicPr>
          <p:cNvPr id="26" name="gmail-m_7115295107800142696gmail-m_-7725400401681213397Рисунок 1" descr="Лого_ДХ_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334" y="0"/>
            <a:ext cx="1639666" cy="53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1892"/>
            <a:ext cx="12192000" cy="6127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172" y="52625"/>
            <a:ext cx="1889828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067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4226"/>
            <a:ext cx="12192000" cy="7115670"/>
          </a:xfrm>
          <a:prstGeom prst="rect">
            <a:avLst/>
          </a:prstGeom>
        </p:spPr>
      </p:pic>
      <p:pic>
        <p:nvPicPr>
          <p:cNvPr id="10" name="gmail-m_7115295107800142696gmail-m_-7725400401681213397Рисунок 1" descr="Лого_ДХ_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7054" y="134184"/>
            <a:ext cx="2270312" cy="74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387436" y="201880"/>
            <a:ext cx="5953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ПРОИЗВОДСВЕННАЯ ПЛОЩАДКА </a:t>
            </a:r>
          </a:p>
          <a:p>
            <a:r>
              <a:rPr lang="ru-RU" dirty="0" err="1" smtClean="0">
                <a:solidFill>
                  <a:schemeClr val="bg1"/>
                </a:solidFill>
              </a:rPr>
              <a:t>Лен.Обл</a:t>
            </a:r>
            <a:r>
              <a:rPr lang="ru-RU" dirty="0" smtClean="0">
                <a:solidFill>
                  <a:schemeClr val="bg1"/>
                </a:solidFill>
              </a:rPr>
              <a:t>. п.Невская Дубровка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338" y="1085274"/>
            <a:ext cx="5587007" cy="5398653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30784" y="1064492"/>
            <a:ext cx="6175169" cy="541943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404" y="174171"/>
            <a:ext cx="1889828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0806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40000"/>
                <a:lumOff val="60000"/>
              </a:schemeClr>
            </a:gs>
            <a:gs pos="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729984"/>
            <a:ext cx="12192000" cy="12801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4226"/>
            <a:ext cx="12192000" cy="920299"/>
          </a:xfrm>
          <a:prstGeom prst="rect">
            <a:avLst/>
          </a:prstGeom>
        </p:spPr>
      </p:pic>
      <p:pic>
        <p:nvPicPr>
          <p:cNvPr id="26" name="gmail-m_7115295107800142696gmail-m_-7725400401681213397Рисунок 1" descr="Лого_ДХ_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6272" y="1"/>
            <a:ext cx="2395728" cy="906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311867" y="227109"/>
            <a:ext cx="39340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Серия ALASKA без притвора и врезки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4992" y="5177563"/>
            <a:ext cx="1405270" cy="1476370"/>
          </a:xfrm>
          <a:prstGeom prst="rect">
            <a:avLst/>
          </a:prstGeom>
          <a:noFill/>
          <a:ln w="0" cmpd="sng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70" y="1252532"/>
            <a:ext cx="1521302" cy="3702024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4559808" y="1097734"/>
            <a:ext cx="7506776" cy="27305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  <a:defRPr/>
            </a:pP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Полотно представляет из себя каркас  из обвязки </a:t>
            </a:r>
            <a:r>
              <a:rPr lang="en-US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  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влагостойкого ДСП и МДФ, двух панелей HDF, сотового заполнения. Толщина полотна 40мм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БЕЗ ПРИТВОРА , торцы полотна закрыты ПВХ кромкой . 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/>
            </a:r>
            <a:b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В процессе окраски использована технология нанесения нескольких слоев Эмали с УФ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отверждением 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/>
            </a:r>
            <a:b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Комплект Коробки 2.5стойки -белая ламинированная, 30х74х2076мм.</a:t>
            </a:r>
            <a:b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Дополнением служит классическая фрезеровка на полотне.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/>
            </a:r>
            <a:b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Наличник 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белый ламинированный, плоский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70х10х2200мм</a:t>
            </a:r>
            <a:endParaRPr lang="en-US" altLang="ru-RU" sz="1400" dirty="0" smtClean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defRPr/>
            </a:pPr>
            <a:r>
              <a:rPr lang="ru-RU" altLang="ru-RU" sz="1400" b="1" u="sng" dirty="0" smtClean="0">
                <a:solidFill>
                  <a:schemeClr val="bg1"/>
                </a:solidFill>
                <a:cs typeface="Arial" panose="020B0604020202020204" pitchFamily="34" charset="0"/>
              </a:rPr>
              <a:t>Полотно поставляется в белом цвете.</a:t>
            </a:r>
          </a:p>
          <a:p>
            <a:pPr>
              <a:spcBef>
                <a:spcPct val="0"/>
              </a:spcBef>
              <a:defRPr/>
            </a:pPr>
            <a:r>
              <a:rPr lang="ru-RU" altLang="ru-RU" sz="1400" b="1" u="sng" dirty="0" smtClean="0">
                <a:solidFill>
                  <a:schemeClr val="bg1"/>
                </a:solidFill>
                <a:cs typeface="Arial" panose="020B0604020202020204" pitchFamily="34" charset="0"/>
              </a:rPr>
              <a:t>Данная модель изготавливается стандартных размеров: 2000х600,х700,800,900.</a:t>
            </a:r>
            <a:endParaRPr lang="ru-RU" altLang="ru-RU" sz="1400" b="1" u="sng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22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250" y="3017674"/>
            <a:ext cx="1669437" cy="102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250" y="1635982"/>
            <a:ext cx="1416615" cy="12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 descr="C:\Users\User\Desktop\IMG_7919-10-04-18-05-0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77250" y="4107616"/>
            <a:ext cx="1701209" cy="978196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404" y="174171"/>
            <a:ext cx="1889828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0673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40000"/>
                <a:lumOff val="60000"/>
              </a:schemeClr>
            </a:gs>
            <a:gs pos="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559808" y="1097734"/>
            <a:ext cx="7506776" cy="27305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  <a:defRPr/>
            </a:pP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Полотно представляет из себя каркас  из обвязки </a:t>
            </a:r>
            <a:r>
              <a:rPr lang="en-US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  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влагостойкого ДСП и МДФ, двух панелей HDF, сотового заполнения. Толщина полотна 40мм с притвором и ПВХ кромкой</a:t>
            </a:r>
            <a:r>
              <a:rPr lang="en-US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по краям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. 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Н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а 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полотне произведена </a:t>
            </a:r>
            <a:r>
              <a:rPr lang="ru-RU" altLang="ru-RU" sz="1400" u="sng" dirty="0" smtClean="0">
                <a:solidFill>
                  <a:schemeClr val="bg1"/>
                </a:solidFill>
                <a:cs typeface="Arial" panose="020B0604020202020204" pitchFamily="34" charset="0"/>
              </a:rPr>
              <a:t>фрезеровка: под замок 2014/2018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, 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2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отверстия 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для ручки и завертки.</a:t>
            </a:r>
            <a:b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В процессе окраски использована технология нанесения нескольких слоев Эмали с УФ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отверждением 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/>
            </a:r>
            <a:b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Комплект Коробки 2.5стойки -белая ламинированная, 30х74х2076мм.</a:t>
            </a:r>
            <a:b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ru-RU" altLang="ru-RU" sz="14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Отторцована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в размер полотна. В короб установлена ответная планка замка  + 2 петли в комплекте.</a:t>
            </a:r>
            <a:b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Наличник 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ламинированный, плоский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70х10х2200мм</a:t>
            </a:r>
            <a:endParaRPr lang="en-US" altLang="ru-RU" sz="1400" dirty="0" smtClean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defRPr/>
            </a:pPr>
            <a:r>
              <a:rPr lang="ru-RU" altLang="ru-RU" sz="1400" b="1" u="sng" dirty="0" smtClean="0">
                <a:solidFill>
                  <a:schemeClr val="bg1"/>
                </a:solidFill>
                <a:cs typeface="Arial" panose="020B0604020202020204" pitchFamily="34" charset="0"/>
              </a:rPr>
              <a:t>Полотно поставляется в двух цветах: белое</a:t>
            </a:r>
            <a:r>
              <a:rPr lang="en-US" altLang="ru-RU" sz="1400" b="1" u="sng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ru-RU" altLang="ru-RU" sz="1400" b="1" u="sng" dirty="0" smtClean="0">
                <a:solidFill>
                  <a:schemeClr val="bg1"/>
                </a:solidFill>
                <a:cs typeface="Arial" panose="020B0604020202020204" pitchFamily="34" charset="0"/>
              </a:rPr>
              <a:t> и серой по  </a:t>
            </a:r>
            <a:r>
              <a:rPr lang="en-US" altLang="ru-RU" sz="1400" b="1" u="sng" dirty="0" smtClean="0">
                <a:solidFill>
                  <a:schemeClr val="bg1"/>
                </a:solidFill>
                <a:cs typeface="Arial" panose="020B0604020202020204" pitchFamily="34" charset="0"/>
              </a:rPr>
              <a:t>RAL 7040</a:t>
            </a:r>
            <a:endParaRPr lang="ru-RU" altLang="ru-RU" sz="1400" b="1" u="sng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12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47" y="1635982"/>
            <a:ext cx="1961715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250" y="3017674"/>
            <a:ext cx="1669437" cy="102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250" y="1635982"/>
            <a:ext cx="1416615" cy="12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559807" y="4018235"/>
            <a:ext cx="4791828" cy="9627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ru-RU" altLang="ru-RU" dirty="0" smtClean="0">
                <a:solidFill>
                  <a:schemeClr val="bg1"/>
                </a:solidFill>
              </a:rPr>
              <a:t>Фурнитура : 2 петли в комплекте с коробкой </a:t>
            </a:r>
          </a:p>
        </p:txBody>
      </p:sp>
      <p:pic>
        <p:nvPicPr>
          <p:cNvPr id="2050" name="Picture 2" descr="http://adonis-skf.ru/wp-content/uploads/2016/07/8999-80x8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4869" y="4048676"/>
            <a:ext cx="1047451" cy="100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User\Desktop\IMG_7919-10-04-18-05-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77250" y="4107616"/>
            <a:ext cx="1701209" cy="978196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6729984"/>
            <a:ext cx="12192000" cy="12801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-14226"/>
            <a:ext cx="12192000" cy="920299"/>
          </a:xfrm>
          <a:prstGeom prst="rect">
            <a:avLst/>
          </a:prstGeom>
        </p:spPr>
      </p:pic>
      <p:pic>
        <p:nvPicPr>
          <p:cNvPr id="23" name="gmail-m_7115295107800142696gmail-m_-7725400401681213397Рисунок 1" descr="Лого_ДХ_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6272" y="0"/>
            <a:ext cx="2395728" cy="906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3267456" y="185824"/>
            <a:ext cx="6528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Серия Финские крашенные Двери  с притвором и врезкой под замок 2014\2018 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404" y="174171"/>
            <a:ext cx="1889828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0974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2506" y="224590"/>
            <a:ext cx="11806990" cy="113899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             </a:t>
            </a:r>
            <a:r>
              <a:rPr lang="ru-RU" dirty="0" smtClean="0"/>
              <a:t>                                             </a:t>
            </a:r>
            <a:r>
              <a:rPr lang="en-US" dirty="0" smtClean="0"/>
              <a:t> </a:t>
            </a:r>
            <a:r>
              <a:rPr lang="ru-RU" dirty="0" smtClean="0"/>
              <a:t>Серия Белая крашеная , Серая крашенная «финка»</a:t>
            </a:r>
            <a:endParaRPr lang="ru-RU" b="1" dirty="0"/>
          </a:p>
        </p:txBody>
      </p:sp>
      <p:pic>
        <p:nvPicPr>
          <p:cNvPr id="16" name="Picture 19" descr="VellDoris_Logo_Slog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08" y="409235"/>
            <a:ext cx="3048000" cy="858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192506" y="1532426"/>
            <a:ext cx="11806990" cy="5200883"/>
          </a:xfrm>
          <a:prstGeom prst="rect">
            <a:avLst/>
          </a:prstGeom>
          <a:solidFill>
            <a:schemeClr val="bg1"/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tx1"/>
                </a:solidFill>
              </a:rPr>
              <a:t>Особенности комплектации продукции для заказа:</a:t>
            </a:r>
            <a:br>
              <a:rPr lang="ru-RU" sz="1400" b="1" dirty="0">
                <a:solidFill>
                  <a:schemeClr val="tx1"/>
                </a:solidFill>
              </a:rPr>
            </a:br>
            <a:endParaRPr lang="ru-RU" sz="1400" b="1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tx1"/>
                </a:solidFill>
              </a:rPr>
              <a:t>Полотна имеют маркировку М7, М8, М9, М10 согласно типовым размерам дверных проемов. </a:t>
            </a:r>
            <a:br>
              <a:rPr lang="ru-RU" sz="1400" b="1" dirty="0">
                <a:solidFill>
                  <a:schemeClr val="tx1"/>
                </a:solidFill>
              </a:rPr>
            </a:br>
            <a:r>
              <a:rPr lang="ru-RU" sz="1400" b="1" dirty="0">
                <a:solidFill>
                  <a:schemeClr val="tx1"/>
                </a:solidFill>
              </a:rPr>
              <a:t>См. таблицу</a:t>
            </a:r>
            <a:br>
              <a:rPr lang="ru-RU" sz="1400" b="1" dirty="0">
                <a:solidFill>
                  <a:schemeClr val="tx1"/>
                </a:solidFill>
              </a:rPr>
            </a:br>
            <a:endParaRPr lang="ru-RU" sz="1400" b="1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tx1"/>
                </a:solidFill>
              </a:rPr>
              <a:t/>
            </a:r>
            <a:br>
              <a:rPr lang="ru-RU" sz="1400" b="1" dirty="0">
                <a:solidFill>
                  <a:schemeClr val="tx1"/>
                </a:solidFill>
              </a:rPr>
            </a:br>
            <a:endParaRPr lang="ru-RU" sz="1400" b="1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 smtClean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tx1"/>
                </a:solidFill>
              </a:rPr>
              <a:t> </a:t>
            </a:r>
            <a:r>
              <a:rPr lang="ru-RU" sz="1400" b="1" dirty="0">
                <a:solidFill>
                  <a:schemeClr val="tx1"/>
                </a:solidFill>
              </a:rPr>
              <a:t>Поэтому при заказе поставщику и продаже конечному потребителю </a:t>
            </a:r>
            <a:r>
              <a:rPr lang="ru-RU" sz="1400" b="1" u="sng" dirty="0">
                <a:solidFill>
                  <a:schemeClr val="tx1"/>
                </a:solidFill>
              </a:rPr>
              <a:t>важно</a:t>
            </a:r>
            <a:r>
              <a:rPr lang="ru-RU" sz="1400" b="1" dirty="0">
                <a:solidFill>
                  <a:schemeClr val="tx1"/>
                </a:solidFill>
              </a:rPr>
              <a:t> комплектовать полотна соответствующими им по маркировке комплектами Коробок. На коробках также проставлена маркировка М7, М8, М9, М10.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tx1"/>
                </a:solidFill>
              </a:rPr>
              <a:t>Полотна </a:t>
            </a:r>
            <a:r>
              <a:rPr lang="ru-RU" sz="1400" b="1" dirty="0">
                <a:solidFill>
                  <a:schemeClr val="tx1"/>
                </a:solidFill>
              </a:rPr>
              <a:t>укомплектованы замком 2014.</a:t>
            </a:r>
            <a:br>
              <a:rPr lang="ru-RU" sz="1400" b="1" dirty="0">
                <a:solidFill>
                  <a:schemeClr val="tx1"/>
                </a:solidFill>
              </a:rPr>
            </a:br>
            <a:r>
              <a:rPr lang="ru-RU" sz="1400" b="1" dirty="0">
                <a:solidFill>
                  <a:schemeClr val="tx1"/>
                </a:solidFill>
              </a:rPr>
              <a:t> Дополнительно клиенту необходимо приобрести дверную ручку и на выбор:</a:t>
            </a:r>
            <a:br>
              <a:rPr lang="ru-RU" sz="1400" b="1" dirty="0">
                <a:solidFill>
                  <a:schemeClr val="tx1"/>
                </a:solidFill>
              </a:rPr>
            </a:br>
            <a:r>
              <a:rPr lang="ru-RU" sz="1400" b="1" dirty="0" smtClean="0">
                <a:solidFill>
                  <a:schemeClr val="tx1"/>
                </a:solidFill>
              </a:rPr>
              <a:t>- </a:t>
            </a:r>
            <a:r>
              <a:rPr lang="ru-RU" sz="1400" b="1" dirty="0">
                <a:solidFill>
                  <a:schemeClr val="tx1"/>
                </a:solidFill>
              </a:rPr>
              <a:t>заглушку </a:t>
            </a:r>
            <a:br>
              <a:rPr lang="ru-RU" sz="1400" b="1" dirty="0">
                <a:solidFill>
                  <a:schemeClr val="tx1"/>
                </a:solidFill>
              </a:rPr>
            </a:br>
            <a:r>
              <a:rPr lang="ru-RU" sz="1400" b="1" dirty="0" smtClean="0">
                <a:solidFill>
                  <a:schemeClr val="tx1"/>
                </a:solidFill>
              </a:rPr>
              <a:t>- </a:t>
            </a:r>
            <a:r>
              <a:rPr lang="ru-RU" sz="1400" b="1" dirty="0">
                <a:solidFill>
                  <a:schemeClr val="tx1"/>
                </a:solidFill>
              </a:rPr>
              <a:t>завертку(</a:t>
            </a:r>
            <a:r>
              <a:rPr lang="ru-RU" sz="1400" b="1" dirty="0" err="1">
                <a:solidFill>
                  <a:schemeClr val="tx1"/>
                </a:solidFill>
              </a:rPr>
              <a:t>поворотник</a:t>
            </a:r>
            <a:r>
              <a:rPr lang="ru-RU" sz="1400" b="1" dirty="0">
                <a:solidFill>
                  <a:schemeClr val="tx1"/>
                </a:solidFill>
              </a:rPr>
              <a:t>) – в случае, если это сантехнический вариант</a:t>
            </a:r>
            <a:r>
              <a:rPr lang="ru-RU" sz="1400" b="1" dirty="0" smtClean="0">
                <a:solidFill>
                  <a:schemeClr val="tx1"/>
                </a:solidFill>
              </a:rPr>
              <a:t>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tx1"/>
                </a:solidFill>
              </a:rPr>
              <a:t>Дополнительно клиент может приобрести замок 2018, что </a:t>
            </a:r>
            <a:r>
              <a:rPr lang="ru-RU" sz="1400" b="1" dirty="0" err="1" smtClean="0">
                <a:solidFill>
                  <a:schemeClr val="tx1"/>
                </a:solidFill>
              </a:rPr>
              <a:t>позводит</a:t>
            </a:r>
            <a:r>
              <a:rPr lang="ru-RU" sz="1400" b="1" dirty="0" smtClean="0">
                <a:solidFill>
                  <a:schemeClr val="tx1"/>
                </a:solidFill>
              </a:rPr>
              <a:t> ему заменить замок 2014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tx1"/>
                </a:solidFill>
              </a:rPr>
              <a:t> и укомплектовать дверной блок цилиндром с ключами.</a:t>
            </a:r>
            <a:endParaRPr lang="ru-RU" sz="1400" b="1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tx1"/>
                </a:solidFill>
              </a:rPr>
              <a:t>В </a:t>
            </a:r>
            <a:r>
              <a:rPr lang="ru-RU" sz="1400" b="1" dirty="0">
                <a:solidFill>
                  <a:schemeClr val="tx1"/>
                </a:solidFill>
              </a:rPr>
              <a:t>комплекте поставки Дверной коробки предустановленная ответная планка замка и две петли, которые покупателю необходимо установить самостоятельно в процессе монтажа.</a:t>
            </a:r>
          </a:p>
        </p:txBody>
      </p:sp>
      <p:pic>
        <p:nvPicPr>
          <p:cNvPr id="19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648" y="2754503"/>
            <a:ext cx="8018462" cy="163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mail-m_7115295107800142696gmail-m_-7725400401681213397Рисунок 1" descr="Лого_ДХ_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076" y="316992"/>
            <a:ext cx="3114508" cy="950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63075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4226"/>
            <a:ext cx="12192000" cy="7115670"/>
          </a:xfrm>
          <a:prstGeom prst="rect">
            <a:avLst/>
          </a:prstGeom>
        </p:spPr>
      </p:pic>
      <p:pic>
        <p:nvPicPr>
          <p:cNvPr id="10" name="gmail-m_7115295107800142696gmail-m_-7725400401681213397Рисунок 1" descr="Лого_ДХ_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6272" y="72281"/>
            <a:ext cx="2270312" cy="74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31572" y="154379"/>
            <a:ext cx="6439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ПРОИЗВОДСВЕННАЯ ПЛОЩАДКА </a:t>
            </a:r>
          </a:p>
          <a:p>
            <a:r>
              <a:rPr lang="ru-RU" dirty="0" err="1" smtClean="0">
                <a:solidFill>
                  <a:schemeClr val="bg1"/>
                </a:solidFill>
              </a:rPr>
              <a:t>Лен.Обл</a:t>
            </a:r>
            <a:r>
              <a:rPr lang="ru-RU" dirty="0" smtClean="0">
                <a:solidFill>
                  <a:schemeClr val="bg1"/>
                </a:solidFill>
              </a:rPr>
              <a:t>. п.Невская Дубровка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7172" name="Picture 4" descr="C:\Users\User\Desktop\ПРОИЗВОДСТВО\IMG_8297.JPG"/>
          <p:cNvPicPr>
            <a:picLocks noChangeAspect="1" noChangeArrowheads="1"/>
          </p:cNvPicPr>
          <p:nvPr/>
        </p:nvPicPr>
        <p:blipFill>
          <a:blip r:embed="rId4" cstate="print"/>
          <a:srcRect l="10948" r="17827"/>
          <a:stretch>
            <a:fillRect/>
          </a:stretch>
        </p:blipFill>
        <p:spPr bwMode="auto">
          <a:xfrm rot="5400000">
            <a:off x="285336" y="962229"/>
            <a:ext cx="5390742" cy="5676405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3" name="Picture 5" descr="C:\Users\User\Desktop\ПРОИЗВОДСТВО\IMG_83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6287980" y="777838"/>
            <a:ext cx="5379530" cy="605641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404" y="174171"/>
            <a:ext cx="1889828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0806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4226"/>
            <a:ext cx="12192000" cy="7115670"/>
          </a:xfrm>
          <a:prstGeom prst="rect">
            <a:avLst/>
          </a:prstGeom>
        </p:spPr>
      </p:pic>
      <p:pic>
        <p:nvPicPr>
          <p:cNvPr id="10" name="gmail-m_7115295107800142696gmail-m_-7725400401681213397Рисунок 1" descr="Лого_ДХ_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6272" y="72281"/>
            <a:ext cx="2270312" cy="74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52354" y="166254"/>
            <a:ext cx="6418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ПРОИЗВОДСВЕННАЯ ПЛОЩАДКА </a:t>
            </a:r>
          </a:p>
          <a:p>
            <a:r>
              <a:rPr lang="ru-RU" dirty="0" err="1" smtClean="0">
                <a:solidFill>
                  <a:schemeClr val="bg1"/>
                </a:solidFill>
              </a:rPr>
              <a:t>Лен.Обл</a:t>
            </a:r>
            <a:r>
              <a:rPr lang="ru-RU" dirty="0" smtClean="0">
                <a:solidFill>
                  <a:schemeClr val="bg1"/>
                </a:solidFill>
              </a:rPr>
              <a:t>. п.Невская Дубровка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7170" name="Picture 2" descr="C:\Users\User\Desktop\ПРОИЗВОДСТВО\IMG_82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129" y="1107372"/>
            <a:ext cx="6008916" cy="54359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7171" name="Picture 3" descr="C:\Users\User\Desktop\ПРОИЗВОДСТВО\IMG_828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34545" y="1104406"/>
            <a:ext cx="5759533" cy="543889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404" y="174171"/>
            <a:ext cx="1889828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0806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4226"/>
            <a:ext cx="12192000" cy="7115670"/>
          </a:xfrm>
          <a:prstGeom prst="rect">
            <a:avLst/>
          </a:prstGeom>
        </p:spPr>
      </p:pic>
      <p:pic>
        <p:nvPicPr>
          <p:cNvPr id="10" name="gmail-m_7115295107800142696gmail-m_-7725400401681213397Рисунок 1" descr="Лого_ДХ_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6272" y="72281"/>
            <a:ext cx="2270312" cy="74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31573" y="213756"/>
            <a:ext cx="6439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ПРОИЗВОДСВЕННАЯ ПЛОЩАДКА </a:t>
            </a:r>
          </a:p>
          <a:p>
            <a:r>
              <a:rPr lang="ru-RU" dirty="0" err="1" smtClean="0">
                <a:solidFill>
                  <a:schemeClr val="bg1"/>
                </a:solidFill>
              </a:rPr>
              <a:t>Лен.Обл</a:t>
            </a:r>
            <a:r>
              <a:rPr lang="ru-RU" dirty="0" smtClean="0">
                <a:solidFill>
                  <a:schemeClr val="bg1"/>
                </a:solidFill>
              </a:rPr>
              <a:t>. п.Невская Дубровка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194" name="Picture 2" descr="C:\Users\User\Desktop\ПРОИЗВОДСТВО\IMG_8291.JPG"/>
          <p:cNvPicPr>
            <a:picLocks noChangeAspect="1" noChangeArrowheads="1"/>
          </p:cNvPicPr>
          <p:nvPr/>
        </p:nvPicPr>
        <p:blipFill>
          <a:blip r:embed="rId4" cstate="print"/>
          <a:srcRect r="21438"/>
          <a:stretch>
            <a:fillRect/>
          </a:stretch>
        </p:blipFill>
        <p:spPr bwMode="auto">
          <a:xfrm rot="5400000">
            <a:off x="6373339" y="1065072"/>
            <a:ext cx="5367646" cy="551757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8195" name="Picture 3" descr="C:\Users\User\Desktop\ПРОИЗВОДСТВО\IMG_828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486144" y="891395"/>
            <a:ext cx="5381012" cy="587828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404" y="174171"/>
            <a:ext cx="1889828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0806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4226"/>
            <a:ext cx="12192000" cy="7115670"/>
          </a:xfrm>
          <a:prstGeom prst="rect">
            <a:avLst/>
          </a:prstGeom>
        </p:spPr>
      </p:pic>
      <p:pic>
        <p:nvPicPr>
          <p:cNvPr id="10" name="gmail-m_7115295107800142696gmail-m_-7725400401681213397Рисунок 1" descr="Лого_ДХ_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6272" y="72281"/>
            <a:ext cx="2270312" cy="74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41963" y="201880"/>
            <a:ext cx="6554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ПРОИЗВОДСВЕННАЯ ПЛОЩАДКА </a:t>
            </a:r>
          </a:p>
          <a:p>
            <a:r>
              <a:rPr lang="ru-RU" dirty="0" err="1" smtClean="0">
                <a:solidFill>
                  <a:schemeClr val="bg1"/>
                </a:solidFill>
              </a:rPr>
              <a:t>Лен.Обл</a:t>
            </a:r>
            <a:r>
              <a:rPr lang="ru-RU" dirty="0" smtClean="0">
                <a:solidFill>
                  <a:schemeClr val="bg1"/>
                </a:solidFill>
              </a:rPr>
              <a:t>. п.Невская Дубровка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218" name="Picture 2" descr="C:\Users\User\Desktop\ПРОИЗВОДСТВО\IMG_8292.JPG"/>
          <p:cNvPicPr>
            <a:picLocks noChangeAspect="1" noChangeArrowheads="1"/>
          </p:cNvPicPr>
          <p:nvPr/>
        </p:nvPicPr>
        <p:blipFill>
          <a:blip r:embed="rId4" cstate="print"/>
          <a:srcRect l="14844" r="16609"/>
          <a:stretch>
            <a:fillRect/>
          </a:stretch>
        </p:blipFill>
        <p:spPr bwMode="auto">
          <a:xfrm rot="5400000">
            <a:off x="401727" y="817364"/>
            <a:ext cx="5423174" cy="593370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9219" name="Picture 3" descr="C:\Users\User\Desktop\ПРОИЗВОДСТВО\IMG_8309.JPG"/>
          <p:cNvPicPr>
            <a:picLocks noChangeAspect="1" noChangeArrowheads="1"/>
          </p:cNvPicPr>
          <p:nvPr/>
        </p:nvPicPr>
        <p:blipFill>
          <a:blip r:embed="rId5" cstate="print"/>
          <a:srcRect l="17931" r="12759"/>
          <a:stretch>
            <a:fillRect/>
          </a:stretch>
        </p:blipFill>
        <p:spPr bwMode="auto">
          <a:xfrm rot="5400000">
            <a:off x="6435527" y="784673"/>
            <a:ext cx="5427020" cy="599523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404" y="174171"/>
            <a:ext cx="1889828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0806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4226"/>
            <a:ext cx="12192000" cy="7115670"/>
          </a:xfrm>
          <a:prstGeom prst="rect">
            <a:avLst/>
          </a:prstGeom>
        </p:spPr>
      </p:pic>
      <p:pic>
        <p:nvPicPr>
          <p:cNvPr id="10" name="gmail-m_7115295107800142696gmail-m_-7725400401681213397Рисунок 1" descr="Лого_ДХ_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6271" y="166254"/>
            <a:ext cx="2270312" cy="74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21182" y="166254"/>
            <a:ext cx="6575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ПРОИЗВОДСВЕННАЯ ПЛОЩАДКА </a:t>
            </a:r>
          </a:p>
          <a:p>
            <a:r>
              <a:rPr lang="ru-RU" dirty="0" err="1" smtClean="0">
                <a:solidFill>
                  <a:schemeClr val="bg1"/>
                </a:solidFill>
              </a:rPr>
              <a:t>Лен.Обл</a:t>
            </a:r>
            <a:r>
              <a:rPr lang="ru-RU" dirty="0" smtClean="0">
                <a:solidFill>
                  <a:schemeClr val="bg1"/>
                </a:solidFill>
              </a:rPr>
              <a:t>. п.Невская Дубровка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242" name="Picture 2" descr="C:\Users\User\Desktop\ПРОИЗВОДСТВО\IMG_83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4171" y="1151904"/>
            <a:ext cx="5715990" cy="534389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10243" name="Picture 3" descr="C:\Users\User\Desktop\ПРОИЗВОДСТВО\IMG_83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69331" y="1157843"/>
            <a:ext cx="6048498" cy="533795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404" y="174171"/>
            <a:ext cx="1889828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0806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562366" y="1282262"/>
            <a:ext cx="4000498" cy="37627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0"/>
              </a:spcBef>
              <a:defRPr/>
            </a:pP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Дверное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полотно рамочной </a:t>
            </a:r>
            <a:r>
              <a:rPr lang="ru-RU" altLang="ru-RU" sz="1400" dirty="0" err="1">
                <a:solidFill>
                  <a:schemeClr val="bg1"/>
                </a:solidFill>
                <a:cs typeface="Arial" panose="020B0604020202020204" pitchFamily="34" charset="0"/>
              </a:rPr>
              <a:t>царговой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 конструкции,  с финишной отделкой </a:t>
            </a:r>
            <a:r>
              <a:rPr lang="ru-RU" altLang="ru-RU" sz="1400" dirty="0" err="1">
                <a:solidFill>
                  <a:schemeClr val="bg1"/>
                </a:solidFill>
                <a:cs typeface="Arial" panose="020B0604020202020204" pitchFamily="34" charset="0"/>
              </a:rPr>
              <a:t>экошпоном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 компании </a:t>
            </a:r>
            <a:r>
              <a:rPr lang="en-US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IMAWELL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(Германия), 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повторяющим текстуру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древесины.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Цвет</a:t>
            </a:r>
            <a:r>
              <a:rPr lang="en-US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: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Капучино, Дуб Белый, Дуб Золотой, </a:t>
            </a:r>
            <a:r>
              <a:rPr lang="ru-RU" altLang="ru-RU" sz="14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Венге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  <a:r>
              <a:rPr lang="en-US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Все конструктивные элементы полотна укутаны </a:t>
            </a:r>
            <a:r>
              <a:rPr lang="ru-RU" altLang="ru-RU" sz="14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экошпоном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 на 360° (нет наклеенной кромки). </a:t>
            </a:r>
            <a:endParaRPr lang="ru-RU" altLang="ru-RU" sz="14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defRPr/>
            </a:pP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Обладает высокой стойкостью  к  механическим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повреждениям, перепадам 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температур и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влажности.</a:t>
            </a:r>
          </a:p>
          <a:p>
            <a:pPr algn="just">
              <a:spcBef>
                <a:spcPct val="0"/>
              </a:spcBef>
              <a:defRPr/>
            </a:pP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Стекло: </a:t>
            </a:r>
            <a:r>
              <a:rPr lang="en-US" altLang="ru-RU" sz="14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Matelux</a:t>
            </a:r>
            <a:r>
              <a:rPr lang="en-US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 (</a:t>
            </a:r>
            <a:r>
              <a:rPr lang="ru-RU" altLang="ru-RU" sz="14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Сатинат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 хим. Травления</a:t>
            </a:r>
            <a:r>
              <a:rPr lang="en-US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)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  <a:b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Толщина 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полотна 40 мм / ширина боковой </a:t>
            </a:r>
            <a:r>
              <a:rPr lang="ru-RU" altLang="ru-RU" sz="1400" dirty="0" err="1">
                <a:solidFill>
                  <a:schemeClr val="bg1"/>
                </a:solidFill>
                <a:cs typeface="Arial" panose="020B0604020202020204" pitchFamily="34" charset="0"/>
              </a:rPr>
              <a:t>царги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115мм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</a:p>
          <a:p>
            <a:pPr algn="just">
              <a:spcBef>
                <a:spcPct val="0"/>
              </a:spcBef>
              <a:defRPr/>
            </a:pP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Продукция </a:t>
            </a:r>
            <a:r>
              <a:rPr lang="ru-RU" alt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поставляется без врезки под фурнитуру</a:t>
            </a:r>
            <a:r>
              <a:rPr lang="ru-RU" altLang="ru-RU" sz="1200" dirty="0" smtClean="0">
                <a:solidFill>
                  <a:schemeClr val="bg1"/>
                </a:solidFill>
                <a:cs typeface="Arial" panose="020B0604020202020204" pitchFamily="34" charset="0"/>
              </a:rPr>
              <a:t>.  </a:t>
            </a:r>
          </a:p>
          <a:p>
            <a:pPr>
              <a:spcBef>
                <a:spcPct val="0"/>
              </a:spcBef>
              <a:defRPr/>
            </a:pP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Комплектуется телескопическим и не телескопическим </a:t>
            </a:r>
            <a:r>
              <a:rPr lang="ru-RU" altLang="ru-RU" sz="14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погонажом</a:t>
            </a:r>
            <a:r>
              <a:rPr lang="ru-RU" alt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  <a:endParaRPr lang="ru-RU" altLang="ru-RU" sz="14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549116" y="5137752"/>
            <a:ext cx="4077543" cy="14663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Bef>
                <a:spcPct val="0"/>
              </a:spcBef>
            </a:pPr>
            <a:endParaRPr lang="ru-RU" altLang="ru-RU" sz="1400" b="1" u="sng" dirty="0" smtClean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</a:pPr>
            <a:endParaRPr lang="ru-RU" altLang="ru-RU" sz="1400" b="1" dirty="0" smtClean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446640" y="5147128"/>
            <a:ext cx="3875809" cy="14663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Bef>
                <a:spcPct val="0"/>
              </a:spcBef>
            </a:pPr>
            <a:endParaRPr lang="ru-RU" altLang="ru-RU" sz="1400" b="1" dirty="0" smtClean="0">
              <a:solidFill>
                <a:schemeClr val="bg1"/>
              </a:solidFill>
            </a:endParaRPr>
          </a:p>
        </p:txBody>
      </p:sp>
      <p:pic>
        <p:nvPicPr>
          <p:cNvPr id="14" name="Рисунок 25" descr="C:\Users\DIRECTOR\AppData\Local\Microsoft\Windows\Temporary Internet Files\Content.Word\IMG_25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06" y="5148384"/>
            <a:ext cx="1620981" cy="1466323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4"/>
          <a:stretch/>
        </p:blipFill>
        <p:spPr>
          <a:xfrm>
            <a:off x="5714125" y="1438575"/>
            <a:ext cx="1651884" cy="34575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4"/>
          <a:stretch/>
        </p:blipFill>
        <p:spPr>
          <a:xfrm>
            <a:off x="2053404" y="1443230"/>
            <a:ext cx="1616388" cy="34910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8"/>
          <a:stretch/>
        </p:blipFill>
        <p:spPr>
          <a:xfrm>
            <a:off x="3885324" y="1438575"/>
            <a:ext cx="1632444" cy="34575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8"/>
          <a:stretch/>
        </p:blipFill>
        <p:spPr>
          <a:xfrm>
            <a:off x="192504" y="1438575"/>
            <a:ext cx="1620983" cy="3489395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12088" y="5150257"/>
            <a:ext cx="1405270" cy="1476370"/>
          </a:xfrm>
          <a:prstGeom prst="rect">
            <a:avLst/>
          </a:prstGeom>
          <a:noFill/>
          <a:ln w="0" cmpd="sng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-14226"/>
            <a:ext cx="12192000" cy="920299"/>
          </a:xfrm>
          <a:prstGeom prst="rect">
            <a:avLst/>
          </a:prstGeom>
        </p:spPr>
      </p:pic>
      <p:pic>
        <p:nvPicPr>
          <p:cNvPr id="1026" name="gmail-m_7115295107800142696gmail-m_-7725400401681213397Рисунок 1" descr="Лого_ДХ_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6559" y="89714"/>
            <a:ext cx="2228886" cy="74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6729984"/>
            <a:ext cx="12192000" cy="128016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3279776" y="269907"/>
            <a:ext cx="36536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Дверное полотно </a:t>
            </a:r>
            <a:r>
              <a:rPr lang="ru-RU" dirty="0" err="1" smtClean="0">
                <a:solidFill>
                  <a:schemeClr val="bg1"/>
                </a:solidFill>
              </a:rPr>
              <a:t>Duplex</a:t>
            </a:r>
            <a:r>
              <a:rPr lang="ru-RU" dirty="0" smtClean="0">
                <a:solidFill>
                  <a:schemeClr val="bg1"/>
                </a:solidFill>
              </a:rPr>
              <a:t>   </a:t>
            </a:r>
            <a:r>
              <a:rPr lang="ru-RU" dirty="0" err="1" smtClean="0">
                <a:solidFill>
                  <a:schemeClr val="bg1"/>
                </a:solidFill>
              </a:rPr>
              <a:t>Экошпон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404" y="174171"/>
            <a:ext cx="1889828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08064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1366</TotalTime>
  <Words>2346</Words>
  <Application>Microsoft Office PowerPoint</Application>
  <PresentationFormat>Широкоэкранный</PresentationFormat>
  <Paragraphs>175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Нестеркина Александра</dc:creator>
  <cp:lastModifiedBy>Ксения Одайкина</cp:lastModifiedBy>
  <cp:revision>214</cp:revision>
  <dcterms:created xsi:type="dcterms:W3CDTF">2017-03-23T12:24:18Z</dcterms:created>
  <dcterms:modified xsi:type="dcterms:W3CDTF">2020-05-25T14:55:32Z</dcterms:modified>
</cp:coreProperties>
</file>